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2" r:id="rId4"/>
    <p:sldId id="261" r:id="rId5"/>
    <p:sldId id="259" r:id="rId6"/>
    <p:sldId id="258" r:id="rId7"/>
    <p:sldId id="267" r:id="rId8"/>
    <p:sldId id="266" r:id="rId9"/>
    <p:sldId id="277" r:id="rId10"/>
    <p:sldId id="268" r:id="rId11"/>
    <p:sldId id="272" r:id="rId12"/>
    <p:sldId id="273" r:id="rId13"/>
    <p:sldId id="274" r:id="rId14"/>
    <p:sldId id="276" r:id="rId15"/>
    <p:sldId id="281" r:id="rId16"/>
    <p:sldId id="282" r:id="rId17"/>
    <p:sldId id="269" r:id="rId18"/>
    <p:sldId id="279" r:id="rId19"/>
    <p:sldId id="284" r:id="rId20"/>
    <p:sldId id="264" r:id="rId21"/>
    <p:sldId id="263" r:id="rId22"/>
    <p:sldId id="278" r:id="rId23"/>
    <p:sldId id="280" r:id="rId24"/>
    <p:sldId id="271" r:id="rId25"/>
    <p:sldId id="270" r:id="rId26"/>
    <p:sldId id="283" r:id="rId27"/>
    <p:sldId id="265" r:id="rId28"/>
    <p:sldId id="285" r:id="rId29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Styl pośredni 3 — 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yl pośredni 3 — Ak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Styl pośredni 3 — 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Styl pośredni 3 — Ak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yl pośredni 3 — 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b="1" dirty="0"/>
              <a:t>Opłata za korzystania ze środowiska za tonę, w związku</a:t>
            </a:r>
            <a:br>
              <a:rPr lang="pl-PL" b="1" dirty="0"/>
            </a:br>
            <a:r>
              <a:rPr lang="pl-PL" b="1" dirty="0"/>
              <a:t>z umieszczeniem na składowisku odpadów o kodzie </a:t>
            </a:r>
            <a:br>
              <a:rPr lang="pl-PL" b="1" dirty="0"/>
            </a:br>
            <a:r>
              <a:rPr lang="pl-PL" b="1" dirty="0"/>
              <a:t>19 05 99 (Inne niewymienione odpady) 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 </a:t>
            </a:r>
          </a:p>
        </c:rich>
      </c:tx>
      <c:layout>
        <c:manualLayout>
          <c:xMode val="edge"/>
          <c:yMode val="edge"/>
          <c:x val="0.19027045345256452"/>
          <c:y val="4.1552418889421832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7.3589432075878591E-2"/>
          <c:y val="0.20213633889253135"/>
          <c:w val="0.89805834129204887"/>
          <c:h val="0.64091094109125801"/>
        </c:manualLayout>
      </c:layout>
      <c:lineChart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19 05 99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1572496049575843E-2"/>
                  <c:y val="3.3643921477206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653-426B-B0EF-68836886409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1.8924705830928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653-426B-B0EF-68836886409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8931240123939608E-3"/>
                  <c:y val="3.3643921477206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653-426B-B0EF-68836886409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8931240123939608E-3"/>
                  <c:y val="1.0513725461627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9653-426B-B0EF-68836886409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Arkusz1!$B$2:$B$6</c:f>
              <c:numCache>
                <c:formatCode>0.00</c:formatCode>
                <c:ptCount val="5"/>
                <c:pt idx="0">
                  <c:v>270</c:v>
                </c:pt>
                <c:pt idx="1">
                  <c:v>276.20999999999998</c:v>
                </c:pt>
                <c:pt idx="2">
                  <c:v>285.60000000000002</c:v>
                </c:pt>
                <c:pt idx="3">
                  <c:v>300.17</c:v>
                </c:pt>
                <c:pt idx="4">
                  <c:v>343.39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653-426B-B0EF-6883688640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78402112"/>
        <c:axId val="-1478408096"/>
      </c:lineChart>
      <c:catAx>
        <c:axId val="-147840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478408096"/>
        <c:crosses val="autoZero"/>
        <c:auto val="1"/>
        <c:lblAlgn val="ctr"/>
        <c:lblOffset val="100"/>
        <c:noMultiLvlLbl val="0"/>
      </c:catAx>
      <c:valAx>
        <c:axId val="-1478408096"/>
        <c:scaling>
          <c:orientation val="minMax"/>
          <c:min val="2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478402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+mn-lt"/>
        </a:defRPr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r>
              <a:rPr lang="pl-PL" b="1" dirty="0"/>
              <a:t>Inflacja w latach 2020 - 2023</a:t>
            </a:r>
          </a:p>
        </c:rich>
      </c:tx>
      <c:layout>
        <c:manualLayout>
          <c:xMode val="edge"/>
          <c:yMode val="edge"/>
          <c:x val="0.34587619965551258"/>
          <c:y val="1.499930571267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0027913911135519"/>
          <c:y val="8.5865789884883428E-2"/>
          <c:w val="0.85633761088395322"/>
          <c:h val="0.75841652548928695"/>
        </c:manualLayout>
      </c:layout>
      <c:lineChart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Inflacja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3965983400254125E-2"/>
                  <c:y val="2.999861142535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1C1-4293-B725-B949578E6E4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476613587674691E-2"/>
                  <c:y val="3.8569643261169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1C1-4293-B725-B949578E6E4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6476613587674691E-2"/>
                  <c:y val="5.9997222850708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1C1-4293-B725-B949578E6E4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9914958500635239E-2"/>
                  <c:y val="-4.4997917138031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1C1-4293-B725-B949578E6E4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accent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Arkusz1!$B$2:$B$5</c:f>
              <c:numCache>
                <c:formatCode>0.00%</c:formatCode>
                <c:ptCount val="4"/>
                <c:pt idx="0">
                  <c:v>3.4000000000000002E-2</c:v>
                </c:pt>
                <c:pt idx="1">
                  <c:v>8.5999999999999993E-2</c:v>
                </c:pt>
                <c:pt idx="2">
                  <c:v>0.17899999999999999</c:v>
                </c:pt>
                <c:pt idx="3">
                  <c:v>0.184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EC6-47B5-BF11-64F389251F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78406464"/>
        <c:axId val="-1478405920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Arkusz1!#REF!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Arkusz1!$A$2:$A$5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Arkusz1!#REF!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1-3EC6-47B5-BF11-64F389251FA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2-3EC6-47B5-BF11-64F389251FA0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3-3EC6-47B5-BF11-64F389251FA0}"/>
                  </c:ext>
                </c:extLst>
              </c15:ser>
            </c15:filteredLineSeries>
          </c:ext>
        </c:extLst>
      </c:lineChart>
      <c:catAx>
        <c:axId val="-147840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-1478405920"/>
        <c:crosses val="autoZero"/>
        <c:auto val="1"/>
        <c:lblAlgn val="ctr"/>
        <c:lblOffset val="100"/>
        <c:noMultiLvlLbl val="0"/>
      </c:catAx>
      <c:valAx>
        <c:axId val="-1478405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-147840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3805748627971031"/>
          <c:y val="0.94244737715458948"/>
          <c:w val="0.12006969477810471"/>
          <c:h val="4.57477137025659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0">
          <a:solidFill>
            <a:schemeClr val="tx1"/>
          </a:solidFill>
          <a:latin typeface="+mn-lt"/>
          <a:cs typeface="Times New Roman" panose="02020603050405020304" pitchFamily="18" charset="0"/>
        </a:defRPr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b="1" dirty="0"/>
              <a:t>Minimalne wynagrodzenie za pracę w latach 2020 -2024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0233008771718669"/>
          <c:y val="0.11144316229061992"/>
          <c:w val="0.88044229822834641"/>
          <c:h val="0.69587464961401024"/>
        </c:manualLayout>
      </c:layout>
      <c:lineChart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Minimalne wynagrodzenie za pracę w zł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0060175954232507E-2"/>
                  <c:y val="3.2807279780645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5E7-449E-A6C2-0579F0E12B8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4339294648355473E-2"/>
                  <c:y val="4.596467792593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5E7-449E-A6C2-0579F0E12B8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9973211433148775E-2"/>
                  <c:y val="4.8324699656418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5E7-449E-A6C2-0579F0E12B8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7069288519668365E-2"/>
                  <c:y val="6.5775737688570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5E7-449E-A6C2-0579F0E12B8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3037838624651754E-2"/>
                  <c:y val="5.7084756842626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5E7-449E-A6C2-0579F0E12B88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5687482617210537E-2"/>
                  <c:y val="5.6946604162100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5E7-449E-A6C2-0579F0E12B88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2776834308803885E-2"/>
                  <c:y val="5.2583714811317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5E7-449E-A6C2-0579F0E12B8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I półrocze 2023</c:v>
                </c:pt>
                <c:pt idx="4">
                  <c:v>II półrocze 2023</c:v>
                </c:pt>
                <c:pt idx="5">
                  <c:v>I półrocze 2024</c:v>
                </c:pt>
                <c:pt idx="6">
                  <c:v>II półrocze 2024</c:v>
                </c:pt>
              </c:strCache>
            </c:strRef>
          </c:cat>
          <c:val>
            <c:numRef>
              <c:f>Arkusz1!$B$2:$B$8</c:f>
              <c:numCache>
                <c:formatCode>0.00</c:formatCode>
                <c:ptCount val="7"/>
                <c:pt idx="0">
                  <c:v>2600</c:v>
                </c:pt>
                <c:pt idx="1">
                  <c:v>2800</c:v>
                </c:pt>
                <c:pt idx="2">
                  <c:v>3010</c:v>
                </c:pt>
                <c:pt idx="3">
                  <c:v>3490</c:v>
                </c:pt>
                <c:pt idx="4">
                  <c:v>3600</c:v>
                </c:pt>
                <c:pt idx="5">
                  <c:v>4242</c:v>
                </c:pt>
                <c:pt idx="6">
                  <c:v>4300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69E-4B47-AB7B-D2A69096D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78401568"/>
        <c:axId val="-1478398304"/>
      </c:lineChart>
      <c:catAx>
        <c:axId val="-147840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478398304"/>
        <c:crosses val="autoZero"/>
        <c:auto val="1"/>
        <c:lblAlgn val="ctr"/>
        <c:lblOffset val="100"/>
        <c:noMultiLvlLbl val="0"/>
      </c:catAx>
      <c:valAx>
        <c:axId val="-1478398304"/>
        <c:scaling>
          <c:orientation val="minMax"/>
          <c:min val="24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478401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6990091372022379"/>
          <c:y val="0.91604160369293541"/>
          <c:w val="0.49881432564495587"/>
          <c:h val="7.33174434785004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+mn-lt"/>
        </a:defRPr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b="1" dirty="0"/>
              <a:t>Dynamika wzrostu cen za energię elektryczną </a:t>
            </a:r>
            <a:br>
              <a:rPr lang="pl-PL" b="1" dirty="0"/>
            </a:br>
            <a:r>
              <a:rPr lang="pl-PL" b="1" dirty="0"/>
              <a:t>w latach 2020 - 2024</a:t>
            </a:r>
          </a:p>
          <a:p>
            <a:pPr>
              <a:defRPr/>
            </a:pPr>
            <a:endParaRPr lang="pl-PL" dirty="0"/>
          </a:p>
        </c:rich>
      </c:tx>
      <c:layout>
        <c:manualLayout>
          <c:xMode val="edge"/>
          <c:yMode val="edge"/>
          <c:x val="0.2171408887075563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6.3981498009187246E-2"/>
          <c:y val="0.1245682334832201"/>
          <c:w val="0.89641172654871604"/>
          <c:h val="0.69990195662189836"/>
        </c:manualLayout>
      </c:layout>
      <c:lineChart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Cena za energię elektryczną zł/1kWh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4457526292206604E-3"/>
                  <c:y val="1.9675436207691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925-4D35-A3B0-36AAA7D59A5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120268404544755E-2"/>
                  <c:y val="-3.4978553258117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925-4D35-A3B0-36AAA7D59A5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7469299955193052E-2"/>
                  <c:y val="-2.6233914943588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925-4D35-A3B0-36AAA7D59A5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7349031550648351E-2"/>
                  <c:y val="5.4653989465809322E-2"/>
                </c:manualLayout>
              </c:layout>
              <c:tx>
                <c:rich>
                  <a:bodyPr/>
                  <a:lstStyle/>
                  <a:p>
                    <a:r>
                      <a:rPr lang="pl-PL" baseline="0" dirty="0"/>
                      <a:t> </a:t>
                    </a:r>
                    <a:fld id="{D09EA464-D2C5-40AE-A26A-83A643B5A061}" type="VALUE">
                      <a:rPr lang="pl-PL" baseline="0" smtClean="0"/>
                      <a:pPr/>
                      <a:t>[WARTOŚĆ]</a:t>
                    </a:fld>
                    <a:r>
                      <a:rPr lang="pl-PL" baseline="0" dirty="0"/>
                      <a:t> – cena za</a:t>
                    </a:r>
                    <a:br>
                      <a:rPr lang="pl-PL" baseline="0" dirty="0"/>
                    </a:br>
                    <a:r>
                      <a:rPr lang="pl-PL" baseline="0" dirty="0"/>
                      <a:t> I kwartał 2024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14F-4D0F-8B37-5BDD80F9B11F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I kwartał 2024</c:v>
                </c:pt>
              </c:strCache>
            </c:strRef>
          </c:cat>
          <c:val>
            <c:numRef>
              <c:f>Arkusz1!$B$2:$B$6</c:f>
              <c:numCache>
                <c:formatCode>0.00</c:formatCode>
                <c:ptCount val="5"/>
                <c:pt idx="0">
                  <c:v>0.24748000000000001</c:v>
                </c:pt>
                <c:pt idx="1">
                  <c:v>0.32257999999999998</c:v>
                </c:pt>
                <c:pt idx="2">
                  <c:v>0.24748000000000001</c:v>
                </c:pt>
                <c:pt idx="3">
                  <c:v>0.73660999999999999</c:v>
                </c:pt>
                <c:pt idx="4">
                  <c:v>0.69299999999999995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14F-4D0F-8B37-5BDD80F9B1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06072288"/>
        <c:axId val="-1206067392"/>
      </c:lineChart>
      <c:catAx>
        <c:axId val="-120607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206067392"/>
        <c:crosses val="autoZero"/>
        <c:auto val="1"/>
        <c:lblAlgn val="ctr"/>
        <c:lblOffset val="100"/>
        <c:noMultiLvlLbl val="0"/>
      </c:catAx>
      <c:valAx>
        <c:axId val="-1206067392"/>
        <c:scaling>
          <c:orientation val="minMax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20607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+mn-lt"/>
        </a:defRPr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b="1" dirty="0"/>
              <a:t>Hurtowe ceny oleju napędowego w latach 2020 - 2024</a:t>
            </a:r>
          </a:p>
        </c:rich>
      </c:tx>
      <c:layout>
        <c:manualLayout>
          <c:xMode val="edge"/>
          <c:yMode val="edge"/>
          <c:x val="0.17254549873991945"/>
          <c:y val="2.742174942988717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6.3869273777243898E-2"/>
          <c:y val="9.942393589110872E-2"/>
          <c:w val="0.89299137904626458"/>
          <c:h val="0.6968576752083212"/>
        </c:manualLayout>
      </c:layout>
      <c:lineChart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Cena netto w zł za 1 litr oleju napędowego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2761039174534379E-2"/>
                  <c:y val="3.3960754559832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6A3-4516-984D-C82054AAF40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891381442970171E-2"/>
                  <c:y val="4.0752905471799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6A3-4516-984D-C82054AAF40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5315348453049401E-2"/>
                  <c:y val="-5.4337207295732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6A3-4516-984D-C82054AAF40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8293624741643326E-2"/>
                  <c:y val="3.6224804863821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6A3-4516-984D-C82054AAF40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 formatCode="m/d/yyyy">
                  <c:v>45472</c:v>
                </c:pt>
              </c:numCache>
            </c:numRef>
          </c:cat>
          <c:val>
            <c:numRef>
              <c:f>Arkusz1!$B$2:$B$6</c:f>
              <c:numCache>
                <c:formatCode>0.00</c:formatCode>
                <c:ptCount val="5"/>
                <c:pt idx="0">
                  <c:v>3.528</c:v>
                </c:pt>
                <c:pt idx="1">
                  <c:v>4.6760000000000002</c:v>
                </c:pt>
                <c:pt idx="2">
                  <c:v>6.6790000000000003</c:v>
                </c:pt>
                <c:pt idx="3">
                  <c:v>5.0259999999999998</c:v>
                </c:pt>
                <c:pt idx="4">
                  <c:v>5.1619999999999999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D1C-4FC9-BEEF-3CE086958B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06064672"/>
        <c:axId val="-1206064128"/>
      </c:lineChart>
      <c:catAx>
        <c:axId val="-120606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206064128"/>
        <c:crosses val="autoZero"/>
        <c:auto val="1"/>
        <c:lblAlgn val="ctr"/>
        <c:lblOffset val="100"/>
        <c:noMultiLvlLbl val="0"/>
      </c:catAx>
      <c:valAx>
        <c:axId val="-1206064128"/>
        <c:scaling>
          <c:orientation val="minMax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206064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+mn-lt"/>
        </a:defRPr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pl-PL" b="1" dirty="0"/>
              <a:t>Ceny netto 1 tony odpadów surowcowych o kodach </a:t>
            </a:r>
            <a:br>
              <a:rPr lang="pl-PL" b="1" dirty="0"/>
            </a:br>
            <a:r>
              <a:rPr lang="pl-PL" b="1" dirty="0"/>
              <a:t>15 01 01 (Opakowania z papieru i tektury) </a:t>
            </a:r>
            <a:br>
              <a:rPr lang="pl-PL" b="1" dirty="0"/>
            </a:br>
            <a:r>
              <a:rPr lang="pl-PL" b="1" dirty="0"/>
              <a:t>i 15 01 02 (Opakowania z tworzyw sztucznych)</a:t>
            </a:r>
          </a:p>
        </c:rich>
      </c:tx>
      <c:layout>
        <c:manualLayout>
          <c:xMode val="edge"/>
          <c:yMode val="edge"/>
          <c:x val="0.21521402048160032"/>
          <c:y val="1.207873189546033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091648438620728"/>
          <c:y val="0.19693652733743214"/>
          <c:w val="0.87390393212090689"/>
          <c:h val="0.62528970276394369"/>
        </c:manualLayout>
      </c:layout>
      <c:lineChart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15 01 01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6748248434361601E-2"/>
                  <c:y val="2.82151611972661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A85-47C2-AC2B-B36EA4B7680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-2.9720276038179556E-3"/>
                  <c:y val="1.3022382091045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A85-47C2-AC2B-B36EA4B7680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Arkusz1!$B$2:$B$4</c:f>
              <c:numCache>
                <c:formatCode>0.00</c:formatCode>
                <c:ptCount val="3"/>
                <c:pt idx="0">
                  <c:v>860</c:v>
                </c:pt>
                <c:pt idx="1">
                  <c:v>270</c:v>
                </c:pt>
                <c:pt idx="2">
                  <c:v>570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A85-47C2-AC2B-B36EA4B7680F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15 01 02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1.4860138019089886E-2"/>
                  <c:y val="-4.1237543288312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Arkusz1!$C$2:$C$4</c:f>
              <c:numCache>
                <c:formatCode>0.00</c:formatCode>
                <c:ptCount val="3"/>
                <c:pt idx="0" formatCode="#,##0.00">
                  <c:v>3500</c:v>
                </c:pt>
                <c:pt idx="1">
                  <c:v>200</c:v>
                </c:pt>
                <c:pt idx="2">
                  <c:v>500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A85-47C2-AC2B-B36EA4B76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06062496"/>
        <c:axId val="-1206061952"/>
      </c:lineChart>
      <c:catAx>
        <c:axId val="-120606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-1206061952"/>
        <c:crosses val="autoZero"/>
        <c:auto val="1"/>
        <c:lblAlgn val="ctr"/>
        <c:lblOffset val="100"/>
        <c:noMultiLvlLbl val="0"/>
      </c:catAx>
      <c:valAx>
        <c:axId val="-1206061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-1206062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l-PL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+mn-lt"/>
        </a:defRPr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1EB84-56A7-4425-A379-14904A9293A0}" type="datetimeFigureOut">
              <a:rPr lang="pl-PL" smtClean="0"/>
              <a:t>26.03.2025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6661C-B448-4077-978B-D481D104FF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3122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FDDEE14-C807-D67F-9B27-E835F9231D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0FD5E639-3F73-7DA8-20D4-97FC4BC4C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9956F3A-3DB1-D107-B3E0-8741E64AB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A6C7-E1A0-4456-94A3-CC4DE6EECD8B}" type="datetimeFigureOut">
              <a:rPr lang="pl-PL" smtClean="0"/>
              <a:t>26.03.2025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C47DAB50-158C-CE32-7933-07D2643AE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2718426-C74A-8EFF-B190-95636844E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C864-1715-47BC-A34E-4E836299DC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5519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4F1D29F-5DE7-D0F5-93C1-A24CF8AF6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41033338-D950-EB45-B50B-CF236D9DC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698C3A27-D2F6-9388-5FD9-84FE7506C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A6C7-E1A0-4456-94A3-CC4DE6EECD8B}" type="datetimeFigureOut">
              <a:rPr lang="pl-PL" smtClean="0"/>
              <a:t>26.03.2025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33E07A7-D5A5-FB0E-394A-A5956CEEE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0BA56998-6079-6566-D64B-5C90CDFEA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C864-1715-47BC-A34E-4E836299DC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083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8DB9F6D7-5FB7-49F8-3B5D-8472435CBE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09FA0C78-A9B8-C225-DEA5-4424C4266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8BD48403-F4DA-E33D-3D40-06771D7CA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A6C7-E1A0-4456-94A3-CC4DE6EECD8B}" type="datetimeFigureOut">
              <a:rPr lang="pl-PL" smtClean="0"/>
              <a:t>26.03.2025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CDA1B0E4-6A55-C6A6-E1FC-6DD7D2C16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4A445A7C-CB48-FBED-CBBE-D22AFC2E8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C864-1715-47BC-A34E-4E836299DC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83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CE87B95-CC8E-F8EA-EA27-9FDD4FD5E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55DCEDD-D679-F74C-9F0C-49B5035AB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7DDE09D5-A83E-D7ED-9AA3-4E49103FC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A6C7-E1A0-4456-94A3-CC4DE6EECD8B}" type="datetimeFigureOut">
              <a:rPr lang="pl-PL" smtClean="0"/>
              <a:t>26.03.2025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D692BCD7-B677-5D08-40A1-20A08B7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E1231370-3563-DA01-9BA8-F2E1BCEC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C864-1715-47BC-A34E-4E836299DC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5980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014960-A8F5-A5AC-A0D0-38EAA5F61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EB83533F-5819-4DC7-39EA-E73349D7C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C4FF7B7E-47B7-2426-76C9-AC4DDC4EE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A6C7-E1A0-4456-94A3-CC4DE6EECD8B}" type="datetimeFigureOut">
              <a:rPr lang="pl-PL" smtClean="0"/>
              <a:t>26.03.2025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705F78E-59E0-B837-3EA6-BECA220E0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6E58DC90-DC84-D188-7F61-E6331F9A5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C864-1715-47BC-A34E-4E836299DC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2207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EE49BD1-9C1D-EF17-0E4F-9B6799F88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78EADAE-8976-84E1-7E8D-5A84565B0E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6A150310-489B-9E19-B09F-7818A9048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092BD350-E3F2-65EE-1187-B0619FF7C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A6C7-E1A0-4456-94A3-CC4DE6EECD8B}" type="datetimeFigureOut">
              <a:rPr lang="pl-PL" smtClean="0"/>
              <a:t>26.03.2025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BFCB48FD-DE3B-BA63-645A-E47C64AB8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D1C5587C-C75E-6CAE-79BE-D84AE9795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C864-1715-47BC-A34E-4E836299DC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1070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4968664-FBC0-8BBB-7D7F-99FD71EB9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A09A79BD-8BDF-8DFF-0D20-014C9847D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0C243145-1C78-AE17-2B6C-031022ADA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284C268D-3899-1467-DAAC-53A10676B4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55D9C41D-2313-4D04-B590-9C6B7F5E63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F7191ABE-D8DE-F736-84D2-C6564EFE0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A6C7-E1A0-4456-94A3-CC4DE6EECD8B}" type="datetimeFigureOut">
              <a:rPr lang="pl-PL" smtClean="0"/>
              <a:t>26.03.2025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C948D1C8-C96B-5342-925A-DC9D45D14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AF074DE7-59ED-E0B1-FF25-6C4A954B7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C864-1715-47BC-A34E-4E836299DC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8418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D038DB9-4A98-BB33-4F5F-6773CD28D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A93F7293-FEF2-B79E-D589-B0E018EF2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A6C7-E1A0-4456-94A3-CC4DE6EECD8B}" type="datetimeFigureOut">
              <a:rPr lang="pl-PL" smtClean="0"/>
              <a:t>26.03.2025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399CA2E0-2C96-F4CF-3453-03632AE6F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5AE985BD-D9C0-552A-C21D-1FF88BC5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C864-1715-47BC-A34E-4E836299DC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8276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A4AAC774-4835-4F31-1238-FE7F2EF09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A6C7-E1A0-4456-94A3-CC4DE6EECD8B}" type="datetimeFigureOut">
              <a:rPr lang="pl-PL" smtClean="0"/>
              <a:t>26.03.2025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EFCA708C-5090-E735-73E8-7F91DC4A3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6D53D5EB-E525-676A-E9DE-72C46301E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C864-1715-47BC-A34E-4E836299DC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781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081DAF9-0330-653D-7D93-ECF29BB49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44F6ED3-6308-0080-73E7-663581D3C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6B878969-9D22-C5EC-7EC3-236DDB7F7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42BFB3A9-8CBB-C5A9-3B5F-4B759664D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A6C7-E1A0-4456-94A3-CC4DE6EECD8B}" type="datetimeFigureOut">
              <a:rPr lang="pl-PL" smtClean="0"/>
              <a:t>26.03.2025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FCC8512A-6693-13A0-A2C2-0B3F9FA3B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919A0B48-2120-9B59-5CFE-DA22A77F2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C864-1715-47BC-A34E-4E836299DC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3353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980D1F0-5732-F474-7B2A-68BAF15EC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6DDF3193-4445-3B58-60BE-F58096DBE5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73469AC8-2370-B964-FE29-92BF4AAD4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4882D817-A49C-0EBB-5FF8-29E16845F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A6C7-E1A0-4456-94A3-CC4DE6EECD8B}" type="datetimeFigureOut">
              <a:rPr lang="pl-PL" smtClean="0"/>
              <a:t>26.03.2025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A33C4ED0-D4A8-D757-FD84-CAB997934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A76ABA95-F2DF-DE7E-3311-161C70DF4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C864-1715-47BC-A34E-4E836299DC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0034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A163CD94-8DAA-FDED-C821-698691A10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504E6705-F12B-6380-EBE6-06F44E45C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AF853F7-C266-5822-0ADA-16FF37995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EA6C7-E1A0-4456-94A3-CC4DE6EECD8B}" type="datetimeFigureOut">
              <a:rPr lang="pl-PL" smtClean="0"/>
              <a:t>26.03.2025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2632FA86-6C12-790E-4C0D-F1ACBF520D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9F16178-0CBC-EADB-3F5A-4B72ADD85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9C864-1715-47BC-A34E-4E836299DC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801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3024C1B-5B60-93E6-76C8-2462D103E3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4436"/>
            <a:ext cx="9144000" cy="164407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pl-PL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pl-PL" sz="1800" b="0" i="0" u="none" strike="noStrike" baseline="0" dirty="0">
                <a:latin typeface="Arial" panose="020B0604020202020204" pitchFamily="34" charset="0"/>
              </a:rPr>
              <a:t/>
            </a:r>
            <a:br>
              <a:rPr lang="pl-PL" sz="1800" b="0" i="0" u="none" strike="noStrike" baseline="0" dirty="0">
                <a:latin typeface="Arial" panose="020B0604020202020204" pitchFamily="34" charset="0"/>
              </a:rPr>
            </a:br>
            <a:r>
              <a:rPr lang="pl-PL" sz="4400" b="0" i="0" u="none" strike="noStrike" baseline="0" dirty="0">
                <a:latin typeface="+mn-lt"/>
              </a:rPr>
              <a:t> </a:t>
            </a:r>
            <a:r>
              <a:rPr lang="pl-PL" sz="4400" b="1" i="0" u="none" strike="noStrike" baseline="0" dirty="0">
                <a:latin typeface="+mn-lt"/>
              </a:rPr>
              <a:t>Uwarunkowania wysokości stawki opłaty za odbiór odpadów komunalnych </a:t>
            </a:r>
            <a:endParaRPr lang="pl-PL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3863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xmlns="" id="{830DAE29-632C-72AB-79BD-1C9A5F342C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5055070"/>
              </p:ext>
            </p:extLst>
          </p:nvPr>
        </p:nvGraphicFramePr>
        <p:xfrm>
          <a:off x="2007177" y="712984"/>
          <a:ext cx="8177643" cy="4876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976E7C45-F9B6-BB58-3151-0F5FCC86E14B}"/>
              </a:ext>
            </a:extLst>
          </p:cNvPr>
          <p:cNvSpPr txBox="1"/>
          <p:nvPr/>
        </p:nvSpPr>
        <p:spPr>
          <a:xfrm>
            <a:off x="839230" y="5917626"/>
            <a:ext cx="102120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lang="pl-PL" sz="1400" b="1" kern="0" dirty="0">
                <a:solidFill>
                  <a:prstClr val="black">
                    <a:lumMod val="85000"/>
                    <a:lumOff val="15000"/>
                  </a:prst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Skumulowana inflacja w latach 2020 -2023 wyniosła 41%</a:t>
            </a:r>
            <a:endParaRPr kumimoji="0" lang="pl-PL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585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xmlns="" id="{AB7E375F-178B-13A2-9BE8-6BDE8858DF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9253125"/>
              </p:ext>
            </p:extLst>
          </p:nvPr>
        </p:nvGraphicFramePr>
        <p:xfrm>
          <a:off x="1507507" y="427358"/>
          <a:ext cx="8678222" cy="493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97E9D121-103B-6EDD-4E89-6630A06E0912}"/>
              </a:ext>
            </a:extLst>
          </p:cNvPr>
          <p:cNvSpPr txBox="1"/>
          <p:nvPr/>
        </p:nvSpPr>
        <p:spPr>
          <a:xfrm>
            <a:off x="2636972" y="5789399"/>
            <a:ext cx="62207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lang="pl-PL" sz="1400" b="1" kern="0" dirty="0">
                <a:solidFill>
                  <a:prstClr val="black">
                    <a:lumMod val="85000"/>
                    <a:lumOff val="15000"/>
                  </a:prst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Wzrost minimalnego wynagrodzenia za pracę w latach 2020 - 2024 wyniósł 65 %</a:t>
            </a:r>
            <a:endParaRPr kumimoji="0" lang="pl-PL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10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xmlns="" id="{5C761C0A-9A89-B53E-E6BD-0698748DD8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5542777"/>
              </p:ext>
            </p:extLst>
          </p:nvPr>
        </p:nvGraphicFramePr>
        <p:xfrm>
          <a:off x="1546493" y="329039"/>
          <a:ext cx="9291293" cy="5087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1A85B846-EAA4-964C-0998-86473C3F9FC8}"/>
              </a:ext>
            </a:extLst>
          </p:cNvPr>
          <p:cNvSpPr txBox="1"/>
          <p:nvPr/>
        </p:nvSpPr>
        <p:spPr>
          <a:xfrm>
            <a:off x="776073" y="5905125"/>
            <a:ext cx="106677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lang="pl-PL" sz="1400" b="1" kern="0" dirty="0">
                <a:solidFill>
                  <a:prstClr val="black">
                    <a:lumMod val="85000"/>
                    <a:lumOff val="15000"/>
                  </a:prst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Wzrost cen za energię elektryczną w latach 2020 - 2024 wyniósł 140 %</a:t>
            </a:r>
            <a:endParaRPr kumimoji="0" lang="pl-PL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945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xmlns="" id="{2FD7DDED-BFEB-51F2-B30B-43E71E1233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4539211"/>
              </p:ext>
            </p:extLst>
          </p:nvPr>
        </p:nvGraphicFramePr>
        <p:xfrm>
          <a:off x="1786964" y="494984"/>
          <a:ext cx="8618072" cy="4808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8A3B11CC-CFF9-AEB8-C2E7-062435657E76}"/>
              </a:ext>
            </a:extLst>
          </p:cNvPr>
          <p:cNvSpPr txBox="1"/>
          <p:nvPr/>
        </p:nvSpPr>
        <p:spPr>
          <a:xfrm>
            <a:off x="2974328" y="6055239"/>
            <a:ext cx="60865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lang="pl-PL" sz="1400" b="1" kern="0" dirty="0">
                <a:solidFill>
                  <a:prstClr val="black">
                    <a:lumMod val="85000"/>
                    <a:lumOff val="15000"/>
                  </a:prst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Wzrost hurtowych cen oleju napędowego w latach 2020 - 2024 wyniósł 46,2 % </a:t>
            </a:r>
            <a:endParaRPr kumimoji="0" lang="pl-PL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636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xmlns="" id="{71E27A1C-531D-77A2-46DB-D575B7940E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2977090"/>
              </p:ext>
            </p:extLst>
          </p:nvPr>
        </p:nvGraphicFramePr>
        <p:xfrm>
          <a:off x="1742141" y="449480"/>
          <a:ext cx="8707718" cy="5144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CCE83A6E-733B-6A34-CC07-074ECB5B4A76}"/>
              </a:ext>
            </a:extLst>
          </p:cNvPr>
          <p:cNvSpPr txBox="1"/>
          <p:nvPr/>
        </p:nvSpPr>
        <p:spPr>
          <a:xfrm>
            <a:off x="1742141" y="5854583"/>
            <a:ext cx="864583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lang="pl-PL" sz="1400" b="1" kern="0" dirty="0">
                <a:solidFill>
                  <a:prstClr val="black">
                    <a:lumMod val="85000"/>
                    <a:lumOff val="15000"/>
                  </a:prst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Spadek ceny netto 1 tony odpadów surowcowych o kodzie 15 01 01 w latach 2022 – 2024 wyniósł 64,3 %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lang="pl-PL" sz="1400" b="1" kern="0" dirty="0">
                <a:solidFill>
                  <a:prstClr val="black">
                    <a:lumMod val="85000"/>
                    <a:lumOff val="15000"/>
                  </a:prst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lang="pl-PL" sz="1400" b="1" kern="0" dirty="0">
                <a:solidFill>
                  <a:prstClr val="black">
                    <a:lumMod val="85000"/>
                    <a:lumOff val="15000"/>
                  </a:prst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Wzrost ceny netto 1 tony odpadów surowcowych o kodzie 15 01 02 w latach 2022 – 2024 wyniósł 24 %</a:t>
            </a:r>
            <a:endParaRPr kumimoji="0" lang="pl-PL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694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D03F3AD1-5D40-D90B-BE5B-42F21549F662}"/>
              </a:ext>
            </a:extLst>
          </p:cNvPr>
          <p:cNvSpPr txBox="1"/>
          <p:nvPr/>
        </p:nvSpPr>
        <p:spPr>
          <a:xfrm>
            <a:off x="434109" y="327999"/>
            <a:ext cx="111298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/>
              <a:t>Cele recyklingowe: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E234ADBD-85C3-FC4E-E8B0-F191AF1DF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545" y="1540985"/>
            <a:ext cx="8606424" cy="176617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AE574192-AA53-5B21-930A-237B46078354}"/>
              </a:ext>
            </a:extLst>
          </p:cNvPr>
          <p:cNvSpPr txBox="1"/>
          <p:nvPr/>
        </p:nvSpPr>
        <p:spPr>
          <a:xfrm>
            <a:off x="434109" y="9344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dla wszystkich odpadów komunalnych: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xmlns="" id="{0E7F59EB-2E8D-69F5-9055-C80F8AE71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90" y="3490253"/>
            <a:ext cx="10608097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600" dirty="0">
                <a:latin typeface="Arial" panose="020B0604020202020204" pitchFamily="34" charset="0"/>
              </a:rPr>
              <a:t>d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 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odpadów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opakowaniowych wyznaczono wyższe poziomy recyklingu, które należy osiągnąć w krótszym czasie: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pl-PL" altLang="pl-PL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AutoShape 2" descr="a1 3">
            <a:extLst>
              <a:ext uri="{FF2B5EF4-FFF2-40B4-BE49-F238E27FC236}">
                <a16:creationId xmlns:a16="http://schemas.microsoft.com/office/drawing/2014/main" xmlns="" id="{4681D58B-48EA-35F6-9CCA-8D679E2918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24564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AF7EFFF6-2319-C2C2-03A9-F8BC4E14B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420" y="4150810"/>
            <a:ext cx="8619836" cy="176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30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 descr="a1 3">
            <a:extLst>
              <a:ext uri="{FF2B5EF4-FFF2-40B4-BE49-F238E27FC236}">
                <a16:creationId xmlns:a16="http://schemas.microsoft.com/office/drawing/2014/main" xmlns="" id="{4681D58B-48EA-35F6-9CCA-8D679E2918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24564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AA1B795A-A81C-F072-DCB8-7C8CC7754FEC}"/>
              </a:ext>
            </a:extLst>
          </p:cNvPr>
          <p:cNvSpPr txBox="1"/>
          <p:nvPr/>
        </p:nvSpPr>
        <p:spPr>
          <a:xfrm>
            <a:off x="431799" y="401889"/>
            <a:ext cx="11113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Dodatkowo wyznaczono szczegółowe cele dla odpadów opakowaniowych: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7F7AFF5F-74F5-C045-49BE-3660D0AF3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109" y="1220965"/>
            <a:ext cx="7767782" cy="501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72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032A78E5-8500-18A2-225B-76A5D1C0E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422" y="0"/>
            <a:ext cx="6521223" cy="6743033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FBC13249-44F9-C66C-F68D-A3875B5EA74D}"/>
              </a:ext>
            </a:extLst>
          </p:cNvPr>
          <p:cNvSpPr txBox="1"/>
          <p:nvPr/>
        </p:nvSpPr>
        <p:spPr>
          <a:xfrm>
            <a:off x="341745" y="6482277"/>
            <a:ext cx="115085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Roczne poziomy recyklingu odpadów opakowaniowych, które wprowadzający produkty w opakowaniach będzie obowiązany osiągnąć do 2030 r. (w proc.) / Dziennik Gazeta Prawna - wydanie cyfrowe</a:t>
            </a:r>
          </a:p>
        </p:txBody>
      </p:sp>
    </p:spTree>
    <p:extLst>
      <p:ext uri="{BB962C8B-B14F-4D97-AF65-F5344CB8AC3E}">
        <p14:creationId xmlns:p14="http://schemas.microsoft.com/office/powerpoint/2010/main" val="1062418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680F992E-B620-F1D2-F67E-DAA689759186}"/>
              </a:ext>
            </a:extLst>
          </p:cNvPr>
          <p:cNvSpPr txBox="1"/>
          <p:nvPr/>
        </p:nvSpPr>
        <p:spPr>
          <a:xfrm>
            <a:off x="665018" y="1280127"/>
            <a:ext cx="1086196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>
              <a:lnSpc>
                <a:spcPct val="150000"/>
              </a:lnSpc>
            </a:pPr>
            <a:r>
              <a:rPr lang="pl-PL" b="1" dirty="0"/>
              <a:t>Za nieosiągnięcie wymaganych wskaźników</a:t>
            </a:r>
            <a:r>
              <a:rPr lang="pl-PL" dirty="0"/>
              <a:t> </a:t>
            </a:r>
            <a:r>
              <a:rPr lang="pl-PL" b="1" dirty="0"/>
              <a:t>Wojewódzki Inspektor Ochrony Środowiska nałoży na gminy wysokie kary pieniężne</a:t>
            </a:r>
            <a:r>
              <a:rPr lang="pl-PL" dirty="0"/>
              <a:t>, a to w konsekwencji przełoży się </a:t>
            </a:r>
            <a:r>
              <a:rPr lang="pl-PL" b="1" dirty="0"/>
              <a:t>na wzrost kosztów gospodarowania odpadami komunalnymi, skutkiem czego będzie podniesienie stawki opłaty za odpady</a:t>
            </a:r>
            <a:r>
              <a:rPr lang="pl-PL" dirty="0"/>
              <a:t>. </a:t>
            </a:r>
          </a:p>
          <a:p>
            <a:pPr algn="just">
              <a:lnSpc>
                <a:spcPct val="150000"/>
              </a:lnSpc>
            </a:pPr>
            <a:endParaRPr lang="pl-PL" dirty="0"/>
          </a:p>
          <a:p>
            <a:pPr algn="just">
              <a:lnSpc>
                <a:spcPct val="150000"/>
              </a:lnSpc>
            </a:pPr>
            <a:endParaRPr lang="pl-PL" dirty="0"/>
          </a:p>
          <a:p>
            <a:pPr algn="just">
              <a:lnSpc>
                <a:spcPct val="150000"/>
              </a:lnSpc>
            </a:pPr>
            <a:endParaRPr lang="pl-PL" dirty="0"/>
          </a:p>
          <a:p>
            <a:pPr algn="ctr">
              <a:lnSpc>
                <a:spcPct val="150000"/>
              </a:lnSpc>
            </a:pPr>
            <a:r>
              <a:rPr lang="pl-PL" sz="2000" b="1" dirty="0">
                <a:solidFill>
                  <a:srgbClr val="FF0000"/>
                </a:solidFill>
              </a:rPr>
              <a:t>Kary za brak poziomu recyklingu nie mogą być pokrywane z opłat za gospodarowanie odpadami.</a:t>
            </a:r>
          </a:p>
          <a:p>
            <a:pPr algn="just"/>
            <a:endParaRPr lang="pl-PL" dirty="0"/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5250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6FFAB441-2047-25FF-291D-E444EE7AEF57}"/>
              </a:ext>
            </a:extLst>
          </p:cNvPr>
          <p:cNvSpPr txBox="1"/>
          <p:nvPr/>
        </p:nvSpPr>
        <p:spPr>
          <a:xfrm>
            <a:off x="475672" y="753101"/>
            <a:ext cx="1124065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/>
              <a:t>Wzrost kosztów zagospodarowania frakcji palnej, tzw. PRE-RDF z </a:t>
            </a:r>
            <a:r>
              <a:rPr lang="pl-PL" b="1" dirty="0"/>
              <a:t>279,00 zł/Mg </a:t>
            </a:r>
            <a:r>
              <a:rPr lang="pl-PL" dirty="0"/>
              <a:t>w 2019 r. na </a:t>
            </a:r>
            <a:r>
              <a:rPr lang="pl-PL" b="1" dirty="0"/>
              <a:t>790,00 zł/Mg </a:t>
            </a:r>
            <a:r>
              <a:rPr lang="pl-PL" dirty="0"/>
              <a:t>w 2024 r., co stanowi wzrost o </a:t>
            </a:r>
            <a:r>
              <a:rPr lang="pl-PL" b="1" dirty="0"/>
              <a:t>283 %</a:t>
            </a:r>
            <a:r>
              <a:rPr lang="pl-PL" dirty="0"/>
              <a:t>.</a:t>
            </a:r>
          </a:p>
          <a:p>
            <a:pPr algn="just">
              <a:lnSpc>
                <a:spcPct val="150000"/>
              </a:lnSpc>
            </a:pPr>
            <a:endParaRPr lang="pl-PL" dirty="0"/>
          </a:p>
          <a:p>
            <a:pPr algn="just">
              <a:lnSpc>
                <a:spcPct val="150000"/>
              </a:lnSpc>
            </a:pPr>
            <a:endParaRPr lang="pl-PL" dirty="0"/>
          </a:p>
          <a:p>
            <a:pPr algn="just">
              <a:lnSpc>
                <a:spcPct val="150000"/>
              </a:lnSpc>
            </a:pPr>
            <a:r>
              <a:rPr lang="pl-PL" dirty="0"/>
              <a:t>Konieczność doposażenia floty pojazdów o pojazdy niskoemisyjne i/lub zeroemisyjne, co wynika z ustawy z dnia 11 stycznia 2018 r. o </a:t>
            </a:r>
            <a:r>
              <a:rPr lang="pl-PL" dirty="0" err="1"/>
              <a:t>elektromobilności</a:t>
            </a:r>
            <a:r>
              <a:rPr lang="pl-PL" dirty="0"/>
              <a:t> i paliwach alternatywnych.</a:t>
            </a:r>
          </a:p>
          <a:p>
            <a:pPr algn="just">
              <a:lnSpc>
                <a:spcPct val="150000"/>
              </a:lnSpc>
            </a:pPr>
            <a:endParaRPr lang="pl-PL" dirty="0"/>
          </a:p>
          <a:p>
            <a:pPr algn="just">
              <a:lnSpc>
                <a:spcPct val="150000"/>
              </a:lnSpc>
            </a:pPr>
            <a:endParaRPr lang="pl-PL" dirty="0"/>
          </a:p>
          <a:p>
            <a:pPr algn="just">
              <a:lnSpc>
                <a:spcPct val="150000"/>
              </a:lnSpc>
            </a:pPr>
            <a:r>
              <a:rPr lang="pl-PL" dirty="0"/>
              <a:t>Planowane wprowadzenie systemu kaucyjnego od 1 stycznia 2025 roku, spowoduje zmniejszenie strumienia surowców wtórnych odbieranych przez przedsiębiorcę w ramach umowy na odbiór i zagospodarowanie odpadów komunalnych.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7393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1827F057-6E88-8FB2-57AF-4CCB308C6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709" y="1683714"/>
            <a:ext cx="2216727" cy="229289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C40F31E1-51EA-F1B6-D51C-507D502BDCFB}"/>
              </a:ext>
            </a:extLst>
          </p:cNvPr>
          <p:cNvSpPr txBox="1"/>
          <p:nvPr/>
        </p:nvSpPr>
        <p:spPr>
          <a:xfrm>
            <a:off x="591127" y="207220"/>
            <a:ext cx="109173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/>
              <a:t>Co jest finansowane z opłaty wniesionej przez mieszkańców?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2DF54C4A-DF4B-1A0F-2169-0D238C85921C}"/>
              </a:ext>
            </a:extLst>
          </p:cNvPr>
          <p:cNvSpPr txBox="1"/>
          <p:nvPr/>
        </p:nvSpPr>
        <p:spPr>
          <a:xfrm>
            <a:off x="549563" y="755771"/>
            <a:ext cx="11092873" cy="4204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/>
              <a:t>Zgodnie z art. 6r ustawy o utrzymaniu porządku i czystości w gminach z pobranych opłat za gospodarowanie odpadami komunalnymi gmina pokrywa koszty funkcjonowania systemu gospodarowania odpadami komunalnymi, które obejmuje, między innymi, koszty: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odbierania, transportu, zbierania, odzysku i unieszkodliwiania odpadów komunalnych;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tworzenia i utrzymania punktów selektywnego zbierania odpadów komunalnych;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obsługi administracyjnej tego systemu;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edukacji ekologicznej w zakresie prawidłowego postępowania z odpadami komunalnymi;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likwidacji dzikich wysypisk śmieci;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wyposażenia nieruchomości w pojemniki lub worki do zbierania odpadów komunalnych oraz koszty utrzymywania pojemników w odpowiednim stanie sanitarnym, porządkowym i technicznym;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xmlns="" id="{67E91C16-CAFF-4833-E8C5-E62D57BC219D}"/>
              </a:ext>
            </a:extLst>
          </p:cNvPr>
          <p:cNvSpPr txBox="1"/>
          <p:nvPr/>
        </p:nvSpPr>
        <p:spPr>
          <a:xfrm>
            <a:off x="591127" y="5531686"/>
            <a:ext cx="11051309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800" b="0" i="0" u="none" strike="noStrike" baseline="0" dirty="0">
                <a:solidFill>
                  <a:srgbClr val="000000"/>
                </a:solidFill>
              </a:rPr>
              <a:t>Gminy w całym kraju są zobligowane do przestrzegania przepisów prawa oraz do dostosowania się do wprowadzanych nowelizacji.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4791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1B632AF0-32A6-B38E-8FEF-D1099BD7DD68}"/>
              </a:ext>
            </a:extLst>
          </p:cNvPr>
          <p:cNvSpPr txBox="1"/>
          <p:nvPr/>
        </p:nvSpPr>
        <p:spPr>
          <a:xfrm>
            <a:off x="3238090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Nowa stawka za odbiór odpadów komunalnych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C4DAD995-C113-5658-70B8-B6AF1CCEFBD4}"/>
              </a:ext>
            </a:extLst>
          </p:cNvPr>
          <p:cNvSpPr txBox="1"/>
          <p:nvPr/>
        </p:nvSpPr>
        <p:spPr>
          <a:xfrm>
            <a:off x="291662" y="309896"/>
            <a:ext cx="11522391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100" dirty="0"/>
              <a:t>Z przeprowadzonej analizy finansowej wynika, że pozostając przy stawce za gospodarowanie odpadami komunalnymi obowiązującej od 2021 r., tj. </a:t>
            </a:r>
            <a:r>
              <a:rPr lang="pl-PL" sz="1100" b="1" dirty="0" smtClean="0"/>
              <a:t>29,00 </a:t>
            </a:r>
            <a:r>
              <a:rPr lang="pl-PL" sz="1100" b="1" dirty="0"/>
              <a:t>zł </a:t>
            </a:r>
            <a:r>
              <a:rPr lang="pl-PL" sz="1100" dirty="0"/>
              <a:t>miesięcznie za </a:t>
            </a:r>
            <a:r>
              <a:rPr lang="pl-PL" sz="1100" dirty="0" smtClean="0"/>
              <a:t>osobę na terenach wiejskich z wyłączeniem sołectwa Pobiedna oraz </a:t>
            </a:r>
            <a:r>
              <a:rPr lang="pl-PL" sz="1100" b="1" dirty="0" smtClean="0"/>
              <a:t>31,00 zł w mieście Leśna i sołectwie Pobiedna</a:t>
            </a:r>
            <a:r>
              <a:rPr lang="pl-PL" sz="1100" dirty="0" smtClean="0"/>
              <a:t>, </a:t>
            </a:r>
            <a:r>
              <a:rPr lang="pl-PL" sz="1100" dirty="0"/>
              <a:t>gmina będzie musiała dołożyć do systemu odbioru odpadów komunalnych </a:t>
            </a:r>
            <a:r>
              <a:rPr lang="pl-PL" sz="1100" smtClean="0"/>
              <a:t>– </a:t>
            </a:r>
            <a:r>
              <a:rPr lang="pl-PL" sz="1100" b="1" smtClean="0">
                <a:solidFill>
                  <a:srgbClr val="FF0000"/>
                </a:solidFill>
              </a:rPr>
              <a:t>953 937,08 zł</a:t>
            </a:r>
            <a:r>
              <a:rPr lang="pl-PL" sz="1100" smtClean="0"/>
              <a:t> </a:t>
            </a:r>
            <a:r>
              <a:rPr lang="pl-PL" sz="1100" dirty="0"/>
              <a:t>stanowiłoby to drastyczne naruszenie zasad budżetowania gospodarowania odpadami komunalnymi.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38963"/>
              </p:ext>
            </p:extLst>
          </p:nvPr>
        </p:nvGraphicFramePr>
        <p:xfrm>
          <a:off x="378374" y="1163972"/>
          <a:ext cx="11366936" cy="5252593"/>
        </p:xfrm>
        <a:graphic>
          <a:graphicData uri="http://schemas.openxmlformats.org/drawingml/2006/table">
            <a:tbl>
              <a:tblPr/>
              <a:tblGrid>
                <a:gridCol w="3191139"/>
                <a:gridCol w="1283654"/>
                <a:gridCol w="1178682"/>
                <a:gridCol w="422886"/>
                <a:gridCol w="2831236"/>
                <a:gridCol w="1271658"/>
                <a:gridCol w="1187681"/>
              </a:tblGrid>
              <a:tr h="36834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Kalkulacja opłaty</a:t>
                      </a:r>
                    </a:p>
                  </a:txBody>
                  <a:tcPr marL="7629" marR="7629" marT="7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Stawka do 06.2025 r.</a:t>
                      </a:r>
                    </a:p>
                  </a:txBody>
                  <a:tcPr marL="7629" marR="7629" marT="7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Kwota</a:t>
                      </a:r>
                    </a:p>
                  </a:txBody>
                  <a:tcPr marL="7629" marR="7629" marT="7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Kalkulacja opłaty</a:t>
                      </a:r>
                    </a:p>
                  </a:txBody>
                  <a:tcPr marL="7629" marR="7629" marT="7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Stawka od 06.2025 r.</a:t>
                      </a:r>
                    </a:p>
                  </a:txBody>
                  <a:tcPr marL="7629" marR="7629" marT="7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Kwota</a:t>
                      </a:r>
                    </a:p>
                  </a:txBody>
                  <a:tcPr marL="7629" marR="7629" marT="7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699855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 wydatków z tytułu gospodarowania odpadami komunalnymi planowane na podstawie prognozy w 2025 r.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 </a:t>
                      </a:r>
                    </a:p>
                  </a:txBody>
                  <a:tcPr marL="7629" marR="7629" marT="7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3 926 619,08 zł 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 wydatków z tytułu gospodarowania odpadami komunalnymi planowane na podstawie prognozy w 2025 r.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 </a:t>
                      </a:r>
                    </a:p>
                  </a:txBody>
                  <a:tcPr marL="7629" marR="7629" marT="7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3 926 619,08 zł 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</a:tr>
              <a:tr h="239424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osób w systemie, z tego: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 </a:t>
                      </a:r>
                    </a:p>
                  </a:txBody>
                  <a:tcPr marL="7629" marR="7629" marT="7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6911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A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osób w systemie, z tego: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 </a:t>
                      </a:r>
                    </a:p>
                  </a:txBody>
                  <a:tcPr marL="7629" marR="7629" marT="7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6911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239424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tereny wiejskie 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 </a:t>
                      </a:r>
                    </a:p>
                  </a:txBody>
                  <a:tcPr marL="7629" marR="7629" marT="7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3833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A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tereny wiejskie 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 </a:t>
                      </a:r>
                    </a:p>
                  </a:txBody>
                  <a:tcPr marL="7629" marR="7629" marT="7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3833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239424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miasto Leśna i sołectwo Pobiedna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 </a:t>
                      </a:r>
                    </a:p>
                  </a:txBody>
                  <a:tcPr marL="7629" marR="7629" marT="7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3078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A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miasto Leśna i sołectwo Pobiedna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 </a:t>
                      </a:r>
                    </a:p>
                  </a:txBody>
                  <a:tcPr marL="7629" marR="7629" marT="7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3078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432804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Kwota prognozy dochodów od mieszkańców, z tego: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 </a:t>
                      </a:r>
                    </a:p>
                  </a:txBody>
                  <a:tcPr marL="7629" marR="7629" marT="7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2 478 900,00 zł 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9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Kwota prognozy dochodów od mieszkańców, z tego: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 </a:t>
                      </a:r>
                    </a:p>
                  </a:txBody>
                  <a:tcPr marL="7629" marR="7629" marT="7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3 142 356,00 zł 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FE4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terenów wiejskich - stawka 29 zł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29,00 zł 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A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1 333 884,00 zł 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B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terenów wiejskich - stawka 37 zł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37,00 zł 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1 701 852,00 zł 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8B4"/>
                    </a:solidFill>
                  </a:tcPr>
                </a:tc>
              </a:tr>
              <a:tr h="543308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miasta Leśna i sołectwa Pobiedna - stawka 31 zł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31,00 zł 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A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1 145 016,00 zł 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8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miasta Leśna i sołectwa Pobiedna - stawka 39 zł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39,00 zł 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1 440 504,00 zł 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4AB"/>
                    </a:solidFill>
                  </a:tcPr>
                </a:tc>
              </a:tr>
              <a:tr h="34992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deklaracji z terenów niezamieszkałych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 </a:t>
                      </a:r>
                    </a:p>
                  </a:txBody>
                  <a:tcPr marL="7629" marR="7629" marT="7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A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deklaracji z terenów niezamieszkałych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 </a:t>
                      </a:r>
                    </a:p>
                  </a:txBody>
                  <a:tcPr marL="7629" marR="7629" marT="7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368345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Kwota prognozowanych dochodów z terenów niezamieszkałych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 </a:t>
                      </a:r>
                    </a:p>
                  </a:txBody>
                  <a:tcPr marL="7629" marR="7629" marT="7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573 918,00 zł 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1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Kwota prognozowanych dochodów z terenów niezamieszkałych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 </a:t>
                      </a:r>
                    </a:p>
                  </a:txBody>
                  <a:tcPr marL="7629" marR="7629" marT="7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880 356,00 zł 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CB98"/>
                    </a:solidFill>
                  </a:tcPr>
                </a:tc>
              </a:tr>
              <a:tr h="368345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Ulgi w opłacie za odpady komunalne, w tym: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 </a:t>
                      </a:r>
                    </a:p>
                  </a:txBody>
                  <a:tcPr marL="7629" marR="7629" marT="7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80 136,00 zł 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B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Ulgi w opłacie za odpady komunalne, w tym: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 </a:t>
                      </a:r>
                    </a:p>
                  </a:txBody>
                  <a:tcPr marL="7629" marR="7629" marT="7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86 988,00 zł 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BF7D"/>
                    </a:solidFill>
                  </a:tcPr>
                </a:tc>
              </a:tr>
              <a:tr h="368345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KOMPOSTOWNIKI (ULGA 2 ZŁ ZA OSOBĘ):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2,00 zł 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A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46 920,00 zł 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A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KOMPOSTOWNIKI (ULGA 4 ZŁ ZA OSOBĘ):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3,00 zł 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70 380,00 zł 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F7D"/>
                    </a:solidFill>
                  </a:tcPr>
                </a:tc>
              </a:tr>
              <a:tr h="368345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KARTA DUŻEJ RODZINY (ULGA 4 ZŁ ZA OSOBĘ):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4,00 zł 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A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33 216,00 zł 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A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KARTA DUŻEJ RODZINY (ULGA 4 ZŁ ZA OSOBĘ)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2,00 zł 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16 608,00 zł 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Wynik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9" marR="7629" marT="7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953 937,08 zł 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Wynik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 </a:t>
                      </a:r>
                    </a:p>
                  </a:txBody>
                  <a:tcPr marL="7629" marR="7629" marT="7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9 104,92 zł </a:t>
                      </a:r>
                    </a:p>
                  </a:txBody>
                  <a:tcPr marL="7629" marR="7629" marT="7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279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301DEDDA-9A9F-CA10-AF46-A8209FBCD6AB}"/>
              </a:ext>
            </a:extLst>
          </p:cNvPr>
          <p:cNvSpPr txBox="1"/>
          <p:nvPr/>
        </p:nvSpPr>
        <p:spPr>
          <a:xfrm>
            <a:off x="536028" y="638504"/>
            <a:ext cx="11416464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400" dirty="0"/>
              <a:t>Zgodnie z projektem niniejszej uchwały, od dnia 1 </a:t>
            </a:r>
            <a:r>
              <a:rPr lang="pl-PL" sz="1400" dirty="0" smtClean="0"/>
              <a:t>czerwca </a:t>
            </a:r>
            <a:r>
              <a:rPr lang="pl-PL" sz="1400" dirty="0" smtClean="0"/>
              <a:t>2025 </a:t>
            </a:r>
            <a:r>
              <a:rPr lang="pl-PL" sz="1400" dirty="0"/>
              <a:t>r., opłata za gospodarowanie odpadami komunalnymi będzie naliczana w sposób dotychczasowy, biorąc pod uwagę liczbę osób zamieszkujących daną nieruchomość i wynosić będzie: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sz="1400" b="1" dirty="0" smtClean="0"/>
              <a:t>37</a:t>
            </a:r>
            <a:r>
              <a:rPr lang="pl-PL" sz="1400" b="1" dirty="0" smtClean="0"/>
              <a:t>,00</a:t>
            </a:r>
            <a:r>
              <a:rPr lang="pl-PL" sz="1400" dirty="0" smtClean="0"/>
              <a:t> </a:t>
            </a:r>
            <a:r>
              <a:rPr lang="pl-PL" sz="1400" dirty="0"/>
              <a:t>zł za osobę na miesiąc – </a:t>
            </a:r>
            <a:r>
              <a:rPr lang="pl-PL" sz="1400" dirty="0" smtClean="0"/>
              <a:t>mieszkańcy terenów wiejskich z wyłączeniem sołectwa Pobiedna;</a:t>
            </a:r>
            <a:endParaRPr lang="pl-PL" sz="1400" dirty="0"/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sz="1400" b="1" dirty="0" smtClean="0"/>
              <a:t>39</a:t>
            </a:r>
            <a:r>
              <a:rPr lang="pl-PL" sz="1400" b="1" dirty="0" smtClean="0"/>
              <a:t>,00</a:t>
            </a:r>
            <a:r>
              <a:rPr lang="pl-PL" sz="1400" dirty="0" smtClean="0"/>
              <a:t> </a:t>
            </a:r>
            <a:r>
              <a:rPr lang="pl-PL" sz="1400" dirty="0"/>
              <a:t>zł za osobę na miesiąc – </a:t>
            </a:r>
            <a:r>
              <a:rPr lang="pl-PL" sz="1400" dirty="0" smtClean="0"/>
              <a:t>mieszkańcy miasta Leśna i sołectwa Pobiedna;</a:t>
            </a:r>
            <a:endParaRPr lang="pl-PL" sz="1400" dirty="0"/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sz="1400" dirty="0" smtClean="0"/>
              <a:t>zniżkę </a:t>
            </a:r>
            <a:r>
              <a:rPr lang="pl-PL" sz="1400" dirty="0"/>
              <a:t>za posiadanie kompostownika w kwocie </a:t>
            </a:r>
            <a:r>
              <a:rPr lang="pl-PL" sz="1400" b="1" dirty="0"/>
              <a:t>3</a:t>
            </a:r>
            <a:r>
              <a:rPr lang="pl-PL" sz="1400" b="1" dirty="0" smtClean="0"/>
              <a:t> </a:t>
            </a:r>
            <a:r>
              <a:rPr lang="pl-PL" sz="1400" b="1" dirty="0"/>
              <a:t>zł </a:t>
            </a:r>
            <a:r>
              <a:rPr lang="pl-PL" sz="1400" dirty="0"/>
              <a:t>od </a:t>
            </a:r>
            <a:r>
              <a:rPr lang="pl-PL" sz="1400" dirty="0" smtClean="0"/>
              <a:t>osoby,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sz="1400" dirty="0" smtClean="0"/>
              <a:t>oraz zniżkę z tytułu posiadania Karty Dużej Rodziny w </a:t>
            </a:r>
            <a:r>
              <a:rPr lang="pl-PL" sz="1400" dirty="0" smtClean="0"/>
              <a:t>kwocie 2</a:t>
            </a:r>
            <a:r>
              <a:rPr lang="pl-PL" sz="1400" b="1" dirty="0" smtClean="0"/>
              <a:t> </a:t>
            </a:r>
            <a:r>
              <a:rPr lang="pl-PL" sz="1400" b="1" dirty="0" smtClean="0"/>
              <a:t>zł </a:t>
            </a:r>
            <a:r>
              <a:rPr lang="pl-PL" sz="1400" dirty="0" smtClean="0"/>
              <a:t>od osoby.</a:t>
            </a:r>
          </a:p>
          <a:p>
            <a:pPr algn="just">
              <a:lnSpc>
                <a:spcPct val="150000"/>
              </a:lnSpc>
            </a:pPr>
            <a:endParaRPr lang="pl-PL" dirty="0"/>
          </a:p>
          <a:p>
            <a:pPr algn="just">
              <a:lnSpc>
                <a:spcPct val="150000"/>
              </a:lnSpc>
            </a:pPr>
            <a:endParaRPr lang="pl-PL" dirty="0" smtClean="0"/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pl-PL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846285"/>
              </p:ext>
            </p:extLst>
          </p:nvPr>
        </p:nvGraphicFramePr>
        <p:xfrm>
          <a:off x="1119353" y="2806263"/>
          <a:ext cx="8489731" cy="3694195"/>
        </p:xfrm>
        <a:graphic>
          <a:graphicData uri="http://schemas.openxmlformats.org/drawingml/2006/table">
            <a:tbl>
              <a:tblPr/>
              <a:tblGrid>
                <a:gridCol w="4345814"/>
                <a:gridCol w="2160288"/>
                <a:gridCol w="1983629"/>
              </a:tblGrid>
              <a:tr h="45867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Ulgi stosowane w ramach opłaty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Kwota ulgi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Kwota ulgi roczna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44875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KOMPOSTOWNIKI (ULGA 2 ZŁ ZA OSOBĘ):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</a:t>
                      </a:r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 </a:t>
                      </a:r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70 380,00</a:t>
                      </a:r>
                      <a:r>
                        <a:rPr lang="pl-PL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 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44875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mieszkańców z terenów wiejskich: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58 824,00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86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mieszkańców z miasta Leśna i sołectwa Pobiedna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11 556,00 zł 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75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KARTA DUŻEJ RODZINY (ULGA 4 ZŁ ZA OSOBĘ)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</a:t>
                      </a:r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 </a:t>
                      </a:r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16 608,00 zł 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44875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mieszkańców z terenów wiejskich: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9 264,00 zł 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86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mieszkańców z miasta Leśna i sołectwa Pobiedna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7 344,00</a:t>
                      </a:r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 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75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</a:t>
                      </a:r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86 988,00 zł 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691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F4056756-3590-D5EE-A621-C926EC774C61}"/>
              </a:ext>
            </a:extLst>
          </p:cNvPr>
          <p:cNvSpPr txBox="1"/>
          <p:nvPr/>
        </p:nvSpPr>
        <p:spPr>
          <a:xfrm>
            <a:off x="771236" y="1066240"/>
            <a:ext cx="10649527" cy="4619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/>
              <a:t>Stawka za odbiór i gospodarowanie odpadami wnoszona przez mieszkańca została obliczona przy uwzględnieniu: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dirty="0"/>
              <a:t>szacowanej ilości odpadów,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dirty="0"/>
              <a:t>średnich rocznych kosztów funkcjonowania Punktu Selektywnej Zbiórki Odpadów Komunalnych (PSZOK),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dirty="0" smtClean="0"/>
              <a:t>szacowanych </a:t>
            </a:r>
            <a:r>
              <a:rPr lang="pl-PL" dirty="0"/>
              <a:t>rocznych kosztów administracyjnych związanych z utrzymaniem systemu gospodarowania odpadami,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dirty="0"/>
              <a:t>liczby mieszkańców ujętych w systemie według złożonych deklaracji o wysokości opłaty za gospodarowanie odpadami komunalnymi. </a:t>
            </a:r>
          </a:p>
          <a:p>
            <a:pPr algn="just">
              <a:lnSpc>
                <a:spcPct val="150000"/>
              </a:lnSpc>
            </a:pPr>
            <a:endParaRPr lang="pl-PL" dirty="0"/>
          </a:p>
          <a:p>
            <a:pPr algn="just">
              <a:lnSpc>
                <a:spcPct val="150000"/>
              </a:lnSpc>
            </a:pPr>
            <a:endParaRPr lang="pl-PL" dirty="0"/>
          </a:p>
          <a:p>
            <a:pPr algn="just">
              <a:lnSpc>
                <a:spcPct val="150000"/>
              </a:lnSpc>
            </a:pPr>
            <a:r>
              <a:rPr lang="pl-PL" dirty="0"/>
              <a:t>Mieszkańcy rozliczają się z gminą w sposób ryczałtowy. Oznacza to, że za stałą stawkę miesięczną, mieszkańcy mogą oddać dowolną ilość odpadów segregowanych i zmieszanych.</a:t>
            </a:r>
          </a:p>
        </p:txBody>
      </p:sp>
    </p:spTree>
    <p:extLst>
      <p:ext uri="{BB962C8B-B14F-4D97-AF65-F5344CB8AC3E}">
        <p14:creationId xmlns:p14="http://schemas.microsoft.com/office/powerpoint/2010/main" val="2820935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B8A32E25-5811-81B5-4600-DF5F5B17F6FD}"/>
              </a:ext>
            </a:extLst>
          </p:cNvPr>
          <p:cNvSpPr txBox="1"/>
          <p:nvPr/>
        </p:nvSpPr>
        <p:spPr>
          <a:xfrm>
            <a:off x="607976" y="890871"/>
            <a:ext cx="10769600" cy="4619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/>
              <a:t>Szczególnej troski wymaga poprawa efektywności segregacji u źródła, która to wprost przekłada się na wymagane wskaźniki recyklingu. </a:t>
            </a:r>
          </a:p>
          <a:p>
            <a:pPr algn="just">
              <a:lnSpc>
                <a:spcPct val="150000"/>
              </a:lnSpc>
            </a:pPr>
            <a:endParaRPr lang="pl-PL" dirty="0"/>
          </a:p>
          <a:p>
            <a:pPr algn="just">
              <a:lnSpc>
                <a:spcPct val="150000"/>
              </a:lnSpc>
            </a:pPr>
            <a:endParaRPr lang="pl-PL" dirty="0"/>
          </a:p>
          <a:p>
            <a:pPr algn="just">
              <a:lnSpc>
                <a:spcPct val="150000"/>
              </a:lnSpc>
            </a:pPr>
            <a:r>
              <a:rPr lang="pl-PL" dirty="0"/>
              <a:t>Kluczem do osiągnięcia wymaganych poziomów recyklingu jest poprawa segregacji u źródła, czyli zmniejszenia ilości odpadów w czarnym pojemniku na rzecz frakcji kolorowych (żółta, zielona, niebieska i brązowa).</a:t>
            </a:r>
          </a:p>
          <a:p>
            <a:pPr algn="just">
              <a:lnSpc>
                <a:spcPct val="150000"/>
              </a:lnSpc>
            </a:pPr>
            <a:endParaRPr lang="pl-PL" dirty="0"/>
          </a:p>
          <a:p>
            <a:pPr algn="just">
              <a:lnSpc>
                <a:spcPct val="150000"/>
              </a:lnSpc>
            </a:pPr>
            <a:endParaRPr lang="pl-PL" dirty="0"/>
          </a:p>
          <a:p>
            <a:pPr algn="just">
              <a:lnSpc>
                <a:spcPct val="150000"/>
              </a:lnSpc>
            </a:pPr>
            <a:r>
              <a:rPr lang="pl-PL" dirty="0"/>
              <a:t>Prowadzone są kontrole dotyczące prawidłowości danych w składanych przez mieszkańców deklaracjach. </a:t>
            </a:r>
            <a:r>
              <a:rPr lang="pl-PL" dirty="0" smtClean="0"/>
              <a:t>Przede </a:t>
            </a:r>
            <a:r>
              <a:rPr lang="pl-PL" dirty="0"/>
              <a:t>wszystkim </a:t>
            </a:r>
            <a:r>
              <a:rPr lang="pl-PL" dirty="0" smtClean="0"/>
              <a:t>sprawdzane są dane, </a:t>
            </a:r>
            <a:r>
              <a:rPr lang="pl-PL" dirty="0"/>
              <a:t>czy zostały złożone deklaracje, czy nie jest zaniżana liczba osób zamieszkujących daną nieruchomość oraz czy mieszkańcy nie uchylają się od opłat.</a:t>
            </a:r>
          </a:p>
        </p:txBody>
      </p:sp>
    </p:spTree>
    <p:extLst>
      <p:ext uri="{BB962C8B-B14F-4D97-AF65-F5344CB8AC3E}">
        <p14:creationId xmlns:p14="http://schemas.microsoft.com/office/powerpoint/2010/main" val="3310270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EF3E1BB2-8BAE-AF85-7F32-DC5C9FC37F07}"/>
              </a:ext>
            </a:extLst>
          </p:cNvPr>
          <p:cNvSpPr txBox="1"/>
          <p:nvPr/>
        </p:nvSpPr>
        <p:spPr>
          <a:xfrm>
            <a:off x="304800" y="430150"/>
            <a:ext cx="11055927" cy="3788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/>
              <a:t>W przypadku, gdy podmiot odbierający odpady stwierdzi w pojemnikach/workach odpady, które nie zostały posegregowane w odpowiedni sposób, powiadomi o tym Urząd Miasta oraz wykona dokumentację fotograficzną potwierdzającą ten fakt.  Na tej podstawie zostanie wszczęte postępowanie administracyjne, w wyniku którego w drodze decyzji, nałożona zostanie opłata podwyższona w wysokości 140,00 zł od każdej osoby zamieszkującej daną nieruchomość, za jeden miesiąc. </a:t>
            </a:r>
          </a:p>
          <a:p>
            <a:pPr algn="just">
              <a:lnSpc>
                <a:spcPct val="150000"/>
              </a:lnSpc>
            </a:pPr>
            <a:endParaRPr lang="pl-PL" dirty="0"/>
          </a:p>
          <a:p>
            <a:pPr algn="just">
              <a:lnSpc>
                <a:spcPct val="150000"/>
              </a:lnSpc>
            </a:pPr>
            <a:r>
              <a:rPr lang="pl-PL" dirty="0"/>
              <a:t>Aby zapobiec dalszym podwyżkom, przeprowadzane będą systematyczne kontrole prawidłowości segregowania odpadów oraz weryfikacji danych w złożonych deklaracjach o wysokości opłaty za gospodarowanie odpadami komunalnymi.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5C1FFE36-CAE0-B226-21B1-B247A1B44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036" y="3955407"/>
            <a:ext cx="2481287" cy="274953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12F2FA6D-78F0-C244-6816-E4591D25A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578" y="3955407"/>
            <a:ext cx="2042337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88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4C586A4D-0E50-2102-4EE0-4764604D8291}"/>
              </a:ext>
            </a:extLst>
          </p:cNvPr>
          <p:cNvSpPr txBox="1"/>
          <p:nvPr/>
        </p:nvSpPr>
        <p:spPr>
          <a:xfrm>
            <a:off x="517235" y="503535"/>
            <a:ext cx="111482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Standardy obowiązujące w systemie gospodarowania odpadami w </a:t>
            </a:r>
            <a:r>
              <a:rPr lang="pl-PL" b="1" dirty="0" smtClean="0"/>
              <a:t>Gminie Leśna</a:t>
            </a:r>
            <a:endParaRPr lang="pl-PL" b="1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B2FE5370-035F-4EFD-3298-FD96A7329102}"/>
              </a:ext>
            </a:extLst>
          </p:cNvPr>
          <p:cNvSpPr txBox="1"/>
          <p:nvPr/>
        </p:nvSpPr>
        <p:spPr>
          <a:xfrm>
            <a:off x="517235" y="1141304"/>
            <a:ext cx="1088967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/>
              <a:t>Gmina Leśna, </a:t>
            </a:r>
            <a:r>
              <a:rPr lang="pl-PL" dirty="0"/>
              <a:t>starając się utrzymać stawki opłat na niższym lub podobnym poziomie jak sąsiednie samorządy, jednocześnie nie rezygnuje z wysokich standardów i jakości oferowanych usług Mieszkańcom: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dirty="0"/>
              <a:t>pojemniki i worki na odpady, całkowicie finansowane w ramach systemu,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dirty="0" smtClean="0"/>
              <a:t>czysty </a:t>
            </a:r>
            <a:r>
              <a:rPr lang="pl-PL" dirty="0"/>
              <a:t>i ekologiczny tabor samochodowy do odbioru odpadów,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dirty="0"/>
              <a:t>Punk Selektywnej Zbiórki Odpadów Komunalnych, </a:t>
            </a:r>
            <a:endParaRPr lang="pl-PL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dirty="0" smtClean="0"/>
              <a:t>regularnie </a:t>
            </a:r>
            <a:r>
              <a:rPr lang="pl-PL" dirty="0"/>
              <a:t>wywożone odpady,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dirty="0"/>
              <a:t>odbiór mebli i gabarytów, z miejsca </a:t>
            </a:r>
            <a:r>
              <a:rPr lang="pl-PL" dirty="0" smtClean="0"/>
              <a:t>zamieszkania,</a:t>
            </a:r>
            <a:endParaRPr lang="pl-PL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dirty="0"/>
              <a:t>akcje edukacyjne związane z promocją recyklingu i kompostowania.</a:t>
            </a:r>
          </a:p>
        </p:txBody>
      </p:sp>
    </p:spTree>
    <p:extLst>
      <p:ext uri="{BB962C8B-B14F-4D97-AF65-F5344CB8AC3E}">
        <p14:creationId xmlns:p14="http://schemas.microsoft.com/office/powerpoint/2010/main" val="1003476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E87DC1D4-517E-191E-5346-72211B7F0EC3}"/>
              </a:ext>
            </a:extLst>
          </p:cNvPr>
          <p:cNvSpPr txBox="1"/>
          <p:nvPr/>
        </p:nvSpPr>
        <p:spPr>
          <a:xfrm>
            <a:off x="378690" y="281862"/>
            <a:ext cx="115177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/>
              <a:t>Przykładowe stawki opłaty za gospodarowanie odpadami komunalnymi w innych gminach :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xmlns="" id="{04895AED-2A18-E4FF-18C0-D2DB6646F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097719"/>
              </p:ext>
            </p:extLst>
          </p:nvPr>
        </p:nvGraphicFramePr>
        <p:xfrm>
          <a:off x="1128764" y="937562"/>
          <a:ext cx="5926305" cy="433959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176792">
                  <a:extLst>
                    <a:ext uri="{9D8B030D-6E8A-4147-A177-3AD203B41FA5}">
                      <a16:colId xmlns:a16="http://schemas.microsoft.com/office/drawing/2014/main" xmlns="" val="205798191"/>
                    </a:ext>
                  </a:extLst>
                </a:gridCol>
                <a:gridCol w="2749513">
                  <a:extLst>
                    <a:ext uri="{9D8B030D-6E8A-4147-A177-3AD203B41FA5}">
                      <a16:colId xmlns:a16="http://schemas.microsoft.com/office/drawing/2014/main" xmlns="" val="152294723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Gmina Nowogrodziec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r>
                        <a:rPr lang="pl-PL" sz="1800" b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36,00 </a:t>
                      </a:r>
                      <a:r>
                        <a:rPr lang="pl-PL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zł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971082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Miasto Zgorzelec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13,00 zł </a:t>
                      </a:r>
                      <a:r>
                        <a:rPr lang="pl-PL" sz="1400" b="0" i="1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za </a:t>
                      </a:r>
                      <a:r>
                        <a:rPr lang="pl-PL" sz="1400" b="0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m3 wody</a:t>
                      </a:r>
                      <a:endParaRPr lang="pl-PL" sz="1400" b="0" i="1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967604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Gmina Bogatynia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39,00 zł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442331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Gmina Pieńsk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44,00 zł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26457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Gmina Węgliniec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42,00 </a:t>
                      </a:r>
                      <a:r>
                        <a:rPr lang="pl-PL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zł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7228017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Gmina Zgorzelec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42,00 zł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326152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Gmina Sulików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42,00 </a:t>
                      </a:r>
                      <a:r>
                        <a:rPr lang="pl-PL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zł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4277585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Gmina Olszyna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42,00 </a:t>
                      </a:r>
                      <a:r>
                        <a:rPr lang="pl-PL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zł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Gmina Siekierczyn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38,00 zł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Miasto Lubań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38,00 </a:t>
                      </a:r>
                      <a:r>
                        <a:rPr lang="pl-PL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zł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Gmina Lubań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33,00 </a:t>
                      </a:r>
                      <a:r>
                        <a:rPr lang="pl-PL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zł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Miasto Lwówek Śląski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34,00 zł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Miasto Gryfów Śląski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38,00 </a:t>
                      </a:r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zł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Gmina Mirsk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Od 1 do 5 osób – 38,00 zł</a:t>
                      </a:r>
                    </a:p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Od 6 do 10 osób – 36,00 zł</a:t>
                      </a:r>
                    </a:p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Od 11 osób – 34,00 zł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710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8D94C79C-8C22-4CE8-6108-F92A78232275}"/>
              </a:ext>
            </a:extLst>
          </p:cNvPr>
          <p:cNvSpPr txBox="1"/>
          <p:nvPr/>
        </p:nvSpPr>
        <p:spPr>
          <a:xfrm>
            <a:off x="572654" y="472634"/>
            <a:ext cx="11046691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dirty="0"/>
              <a:t>WPŁYWY Z OPŁAT WNOSZONYCH PRZEZ MIESZKAŃCÓW ZA ŚMIECI SĄ PRZEZNACZANE WYŁĄCZNIE NA POKRYCIE KOSZTÓW SYSTEMU GOSPODAROWANIA ODPADAMI </a:t>
            </a:r>
            <a:br>
              <a:rPr lang="pl-PL" sz="2400" dirty="0"/>
            </a:br>
            <a:r>
              <a:rPr lang="pl-PL" sz="2400" dirty="0"/>
              <a:t>W GMINIE. </a:t>
            </a:r>
          </a:p>
          <a:p>
            <a:pPr algn="ctr"/>
            <a:endParaRPr lang="pl-PL" sz="2400" dirty="0"/>
          </a:p>
          <a:p>
            <a:pPr algn="ctr"/>
            <a:r>
              <a:rPr lang="pl-PL" sz="2400" dirty="0"/>
              <a:t>GMINA NIE MOŻE ZARABIAĆ NA GOSPODARCE ODPADAMI I NIE MOŻE ŚRODKÓW ZEBRANYCH OD MIESZKAŃCÓW PRZEZNACZYĆ NA INNE ZADANIA.</a:t>
            </a:r>
          </a:p>
          <a:p>
            <a:pPr algn="ctr"/>
            <a:endParaRPr lang="pl-PL" sz="1600" dirty="0"/>
          </a:p>
          <a:p>
            <a:pPr algn="ctr"/>
            <a:endParaRPr lang="pl-PL" sz="2400" dirty="0"/>
          </a:p>
          <a:p>
            <a:pPr algn="ctr"/>
            <a:r>
              <a:rPr lang="pl-PL" sz="2400" dirty="0"/>
              <a:t>BIORĄC POD UWAGĘ PRZEDSTAWIONE ARGUMENTY, </a:t>
            </a:r>
            <a:r>
              <a:rPr lang="pl-PL" sz="2400" b="1" dirty="0">
                <a:solidFill>
                  <a:srgbClr val="FF0000"/>
                </a:solidFill>
              </a:rPr>
              <a:t>STAWKI ZA ODBIÓR ODPADÓW KOMUNALNYCH MUSZĄ ZOSTAĆ PODWYŻSZONE</a:t>
            </a:r>
            <a:r>
              <a:rPr lang="pl-PL" sz="2400" dirty="0"/>
              <a:t>, PONIEWAŻ ZGODNIE </a:t>
            </a:r>
            <a:br>
              <a:rPr lang="pl-PL" sz="2400" dirty="0"/>
            </a:br>
            <a:r>
              <a:rPr lang="pl-PL" sz="2400" dirty="0"/>
              <a:t>Z OBOWIĄZUJĄCYMI PRZEPISAMI PRAWA, </a:t>
            </a:r>
          </a:p>
          <a:p>
            <a:pPr algn="ctr"/>
            <a:r>
              <a:rPr lang="pl-PL" sz="2400" b="1" dirty="0">
                <a:solidFill>
                  <a:srgbClr val="FF0000"/>
                </a:solidFill>
              </a:rPr>
              <a:t>SYSTEM GOSPODAROWANIA ODPADAMI MUSI BYĆ ZBILANSOWANY</a:t>
            </a:r>
            <a:r>
              <a:rPr lang="pl-PL" sz="2400" dirty="0"/>
              <a:t>.</a:t>
            </a:r>
          </a:p>
          <a:p>
            <a:pPr algn="ctr"/>
            <a:endParaRPr lang="pl-PL" sz="2400" dirty="0"/>
          </a:p>
          <a:p>
            <a:pPr algn="ctr"/>
            <a:endParaRPr lang="pl-PL" sz="2400" dirty="0"/>
          </a:p>
          <a:p>
            <a:pPr algn="ctr"/>
            <a:r>
              <a:rPr lang="pl-PL" sz="2400" dirty="0"/>
              <a:t>Mieszkańcy nie będą zobowiązani do ponownego składania deklaracji o wysokości opłaty za gospodarowanie odpadami komunalnymi. </a:t>
            </a:r>
          </a:p>
        </p:txBody>
      </p:sp>
    </p:spTree>
    <p:extLst>
      <p:ext uri="{BB962C8B-B14F-4D97-AF65-F5344CB8AC3E}">
        <p14:creationId xmlns:p14="http://schemas.microsoft.com/office/powerpoint/2010/main" val="3844616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8D94C79C-8C22-4CE8-6108-F92A78232275}"/>
              </a:ext>
            </a:extLst>
          </p:cNvPr>
          <p:cNvSpPr txBox="1"/>
          <p:nvPr/>
        </p:nvSpPr>
        <p:spPr>
          <a:xfrm>
            <a:off x="572654" y="2726062"/>
            <a:ext cx="11046691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dirty="0"/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1002271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BA3F1491-00FD-65BA-8441-4DAB9F7004FA}"/>
              </a:ext>
            </a:extLst>
          </p:cNvPr>
          <p:cNvSpPr txBox="1"/>
          <p:nvPr/>
        </p:nvSpPr>
        <p:spPr>
          <a:xfrm>
            <a:off x="535708" y="300289"/>
            <a:ext cx="108896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/>
              <a:t>Charakterystyka systemu gospodarowania odpadami w </a:t>
            </a:r>
            <a:r>
              <a:rPr lang="pl-PL" sz="2000" b="1" dirty="0" smtClean="0"/>
              <a:t>Gminie Leśna</a:t>
            </a:r>
            <a:endParaRPr lang="pl-PL" sz="2000" b="1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D646A1E8-353D-B8AC-EBBB-A63FA28C7419}"/>
              </a:ext>
            </a:extLst>
          </p:cNvPr>
          <p:cNvSpPr txBox="1"/>
          <p:nvPr/>
        </p:nvSpPr>
        <p:spPr>
          <a:xfrm>
            <a:off x="604981" y="1113871"/>
            <a:ext cx="10751126" cy="5450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/>
              <a:t>Mieszkańcy </a:t>
            </a:r>
            <a:r>
              <a:rPr lang="pl-PL" dirty="0" smtClean="0"/>
              <a:t>Gminy Leśna, </a:t>
            </a:r>
            <a:r>
              <a:rPr lang="pl-PL" dirty="0"/>
              <a:t>w ramach gminnego systemu gospodarowania odpadami, mogą na kilka sposobów pozbyć się wytwarzanych odpadów komunalnych: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dirty="0"/>
              <a:t>odbiór odpadów u źródła czyli sprzed posesji,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dirty="0"/>
              <a:t>na podstawie indywidulanych zgłoszeń (</a:t>
            </a:r>
            <a:r>
              <a:rPr lang="pl-PL" dirty="0" err="1"/>
              <a:t>wielkogabaryty</a:t>
            </a:r>
            <a:r>
              <a:rPr lang="pl-PL" dirty="0"/>
              <a:t>),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dirty="0"/>
              <a:t>w trakcie zbiórek akcyjnych (zużyty sprzęt elektroniczny),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dirty="0"/>
              <a:t>za pośrednictwem Punktu Selektywnej Zbiórki Odpadów Komunalnych </a:t>
            </a:r>
            <a:r>
              <a:rPr lang="pl-PL" dirty="0" smtClean="0"/>
              <a:t>(jeden raz </a:t>
            </a:r>
            <a:r>
              <a:rPr lang="pl-PL" dirty="0"/>
              <a:t>w tygodniu).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pl-PL" dirty="0"/>
          </a:p>
          <a:p>
            <a:pPr algn="just">
              <a:lnSpc>
                <a:spcPct val="150000"/>
              </a:lnSpc>
            </a:pPr>
            <a:r>
              <a:rPr lang="pl-PL" dirty="0"/>
              <a:t>Znowelizowana, w 2018 roku, ustawa o utrzymaniu czystości i porządku w gminach, wymusiła zmianę sposobu rozliczania się pomiędzy gminą, a firmą odbierającą odpady. W ramach umowy </a:t>
            </a:r>
            <a:r>
              <a:rPr lang="pl-PL" b="1" u="sng" dirty="0"/>
              <a:t>gmina płaci za każdą tonę odebranych odpadów</a:t>
            </a:r>
            <a:r>
              <a:rPr lang="pl-PL" dirty="0"/>
              <a:t>. </a:t>
            </a:r>
          </a:p>
          <a:p>
            <a:pPr algn="just">
              <a:lnSpc>
                <a:spcPct val="150000"/>
              </a:lnSpc>
            </a:pPr>
            <a:endParaRPr lang="pl-PL" dirty="0"/>
          </a:p>
          <a:p>
            <a:pPr algn="just">
              <a:lnSpc>
                <a:spcPct val="150000"/>
              </a:lnSpc>
            </a:pPr>
            <a:r>
              <a:rPr lang="pl-PL" dirty="0"/>
              <a:t>W takim systemie, koszt odbioru odpadów i ich zagospodarowania jest bezpośrednio skorelowany z masą odpadów i liczbą mieszkańców je wytwarzających.</a:t>
            </a:r>
          </a:p>
        </p:txBody>
      </p:sp>
    </p:spTree>
    <p:extLst>
      <p:ext uri="{BB962C8B-B14F-4D97-AF65-F5344CB8AC3E}">
        <p14:creationId xmlns:p14="http://schemas.microsoft.com/office/powerpoint/2010/main" val="996878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15EBF0B7-F22A-EAC4-B877-0CE056D83612}"/>
              </a:ext>
            </a:extLst>
          </p:cNvPr>
          <p:cNvSpPr txBox="1"/>
          <p:nvPr/>
        </p:nvSpPr>
        <p:spPr>
          <a:xfrm>
            <a:off x="415635" y="429599"/>
            <a:ext cx="111852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/>
              <a:t>Liczba mieszkańców w systemie w stosunku do liczby mieszkańców wg ewidencji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C8967331-1437-0B47-2808-F0CB71257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359229"/>
              </p:ext>
            </p:extLst>
          </p:nvPr>
        </p:nvGraphicFramePr>
        <p:xfrm>
          <a:off x="847433" y="2041236"/>
          <a:ext cx="10321640" cy="230461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64328">
                  <a:extLst>
                    <a:ext uri="{9D8B030D-6E8A-4147-A177-3AD203B41FA5}">
                      <a16:colId xmlns:a16="http://schemas.microsoft.com/office/drawing/2014/main" xmlns="" val="4105333427"/>
                    </a:ext>
                  </a:extLst>
                </a:gridCol>
                <a:gridCol w="2064328">
                  <a:extLst>
                    <a:ext uri="{9D8B030D-6E8A-4147-A177-3AD203B41FA5}">
                      <a16:colId xmlns:a16="http://schemas.microsoft.com/office/drawing/2014/main" xmlns="" val="2551463616"/>
                    </a:ext>
                  </a:extLst>
                </a:gridCol>
                <a:gridCol w="2064328">
                  <a:extLst>
                    <a:ext uri="{9D8B030D-6E8A-4147-A177-3AD203B41FA5}">
                      <a16:colId xmlns:a16="http://schemas.microsoft.com/office/drawing/2014/main" xmlns="" val="2837678380"/>
                    </a:ext>
                  </a:extLst>
                </a:gridCol>
                <a:gridCol w="2064328">
                  <a:extLst>
                    <a:ext uri="{9D8B030D-6E8A-4147-A177-3AD203B41FA5}">
                      <a16:colId xmlns:a16="http://schemas.microsoft.com/office/drawing/2014/main" xmlns="" val="3549110419"/>
                    </a:ext>
                  </a:extLst>
                </a:gridCol>
                <a:gridCol w="2064328">
                  <a:extLst>
                    <a:ext uri="{9D8B030D-6E8A-4147-A177-3AD203B41FA5}">
                      <a16:colId xmlns:a16="http://schemas.microsoft.com/office/drawing/2014/main" xmlns="" val="2636343598"/>
                    </a:ext>
                  </a:extLst>
                </a:gridCol>
              </a:tblGrid>
              <a:tr h="997527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W systemie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Wg ewidencji ludności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Wg </a:t>
                      </a:r>
                    </a:p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Głównego Urzędu Statystycznego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Wg</a:t>
                      </a:r>
                    </a:p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Krajowego Biura Wyborczego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Narodowy Spis Powszechny (2021)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77658925"/>
                  </a:ext>
                </a:extLst>
              </a:tr>
              <a:tr h="1307084"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pl-PL" sz="3200" b="1" baseline="0" dirty="0" smtClean="0">
                          <a:solidFill>
                            <a:srgbClr val="FF0000"/>
                          </a:solidFill>
                        </a:rPr>
                        <a:t> 911</a:t>
                      </a:r>
                      <a:endParaRPr lang="pl-PL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8 896</a:t>
                      </a:r>
                      <a:endParaRPr lang="pl-PL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9 261</a:t>
                      </a:r>
                      <a:endParaRPr lang="pl-PL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7 422</a:t>
                      </a:r>
                      <a:endParaRPr lang="pl-PL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9 604</a:t>
                      </a:r>
                      <a:endParaRPr lang="pl-PL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75025628"/>
                  </a:ext>
                </a:extLst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708009"/>
              </p:ext>
            </p:extLst>
          </p:nvPr>
        </p:nvGraphicFramePr>
        <p:xfrm>
          <a:off x="843454" y="4579882"/>
          <a:ext cx="10436773" cy="11508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36773"/>
              </a:tblGrid>
              <a:tr h="115088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  <a:r>
                        <a:rPr lang="pl-PL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celu uszczelnienia ewidencji podatników systemu gospodarowania odpadami komunalnymi, w 2024 roku dokonano ponad 250 weryfikacji w sprawie ilości wykazanych osób w złożonych deklaracjach, a także wezwano podatników do złożenia deklaracji.  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9837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CD012244-464A-EADB-935D-0AE82ECAF30A}"/>
              </a:ext>
            </a:extLst>
          </p:cNvPr>
          <p:cNvSpPr txBox="1"/>
          <p:nvPr/>
        </p:nvSpPr>
        <p:spPr>
          <a:xfrm>
            <a:off x="424872" y="393067"/>
            <a:ext cx="109728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/>
              <a:t>Największą grupę odpadów komunalnych powstających w gospodarstwach domowych i na terenie nieruchomości niezamieszkałych stanowią odpady powstające po segregacji (pozostałości po segregacji) i odpady zmieszane. 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Kolejną grupę, pod względem ilościowo-wagowym, stanowią odpady opakowaniowe z frakcji gromadzonych selektywnie, a więc opakowania ze szkła, opakowania z papieru i tektury, odpady ulegające biodegradacji oraz odzież.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Znaczącą grupą odpadów są również odpady betonu oraz gruz z rozbiórek i remontów, wraz ze zmieszanymi odpadami z budów, remontów i demontaży. 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4068B8E6-B8F7-66EF-E296-34C1C156351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726245" y="2239480"/>
            <a:ext cx="96363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275299"/>
              </p:ext>
            </p:extLst>
          </p:nvPr>
        </p:nvGraphicFramePr>
        <p:xfrm>
          <a:off x="1082844" y="3136232"/>
          <a:ext cx="9625261" cy="2730247"/>
        </p:xfrm>
        <a:graphic>
          <a:graphicData uri="http://schemas.openxmlformats.org/drawingml/2006/table">
            <a:tbl>
              <a:tblPr/>
              <a:tblGrid>
                <a:gridCol w="2223526"/>
                <a:gridCol w="1262000"/>
                <a:gridCol w="1201905"/>
                <a:gridCol w="1246977"/>
                <a:gridCol w="1186883"/>
                <a:gridCol w="1241970"/>
                <a:gridCol w="1262000"/>
              </a:tblGrid>
              <a:tr h="55891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1918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Rodzaj odpadu (tona)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53394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Odpady wielkogabarytowe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342,73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03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Odpady segregowane (plastik, metal, papier, szkło)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222,85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387,77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384,86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5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Bioodpady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144,88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218,72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197,66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61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Niesegregowane odpady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2374,87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2077,71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1983,91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1963,88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1909,26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1926,35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5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3023,59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2807,74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2892,13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2748,17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2620,91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2633,89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734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7C06592E-88D2-B731-CA09-3E820BC5759B}"/>
              </a:ext>
            </a:extLst>
          </p:cNvPr>
          <p:cNvSpPr txBox="1"/>
          <p:nvPr/>
        </p:nvSpPr>
        <p:spPr>
          <a:xfrm>
            <a:off x="480291" y="364898"/>
            <a:ext cx="107141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/>
              <a:t>Czynniki kształtujące koszty odbioru i zagospodarowania odpadów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DCB53792-402E-ECC6-C148-EF78617A552E}"/>
              </a:ext>
            </a:extLst>
          </p:cNvPr>
          <p:cNvSpPr txBox="1"/>
          <p:nvPr/>
        </p:nvSpPr>
        <p:spPr>
          <a:xfrm>
            <a:off x="561975" y="889844"/>
            <a:ext cx="10982325" cy="5450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/>
              <a:t>W uzasadnieniu przedstawianym samorządom podaje się między innymi: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dirty="0"/>
              <a:t>wzrost ilości odpadów,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dirty="0"/>
              <a:t>wzrost cen przyjmowanych odpadów na instalacjach przetwarzania odpadów komunalnych (miejsce gdzie trafiają odpady),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dirty="0"/>
              <a:t>wzrost stawki opłaty środowiskowej,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dirty="0"/>
              <a:t>wzrost cen prądu dla przedsiębiorców,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dirty="0"/>
              <a:t>wzrost cen paliwa,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dirty="0"/>
              <a:t>wzrost kosztów pracowniczych, w tym wynagrodzeń,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dirty="0"/>
              <a:t>dodatkowe wymogi nałożone ustawowo na instalacje przetwarzania odpadów (np. drogie zabezpieczenia przeciwpożarowe, całodobowy monitoring, kaucje finansowe za magazynowanie odpadów),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dirty="0"/>
              <a:t>znaczący spadek cen skupu surowców wtórnych,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dirty="0"/>
              <a:t>brak możliwości zbytu odpadów selekcjonowanych, szczególnie z tworzyw sztucznych i papieru,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dirty="0"/>
              <a:t>konieczność spełnienia wyższych wymogów recyklingowych nakładanych przez UE. </a:t>
            </a:r>
          </a:p>
        </p:txBody>
      </p:sp>
    </p:spTree>
    <p:extLst>
      <p:ext uri="{BB962C8B-B14F-4D97-AF65-F5344CB8AC3E}">
        <p14:creationId xmlns:p14="http://schemas.microsoft.com/office/powerpoint/2010/main" val="1321976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AE2A872F-91F1-3DB4-7F42-EA80B8C05B35}"/>
              </a:ext>
            </a:extLst>
          </p:cNvPr>
          <p:cNvSpPr txBox="1"/>
          <p:nvPr/>
        </p:nvSpPr>
        <p:spPr>
          <a:xfrm>
            <a:off x="332508" y="466867"/>
            <a:ext cx="10945091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/>
              <a:t>Wzrostem ilości odpadów wytwarzanych na terenie gminy (np. odpadów wielkogabarytowych), przekłada się na zwiększenie opłaty naliczanej przez instalację do przetwarzania odpadów komunalnych. Rozliczenie uzależnione jest od tonażu – gmina ponosi koszty za każdą tonę dostarczonych odpadów. Wzrastająca ilość odpadów odebranych przez regionalną do przetwarzania odpadów komunalnych przyczynia się zatem do wzrostu opłat ponoszonych przez mieszkańców.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371072"/>
              </p:ext>
            </p:extLst>
          </p:nvPr>
        </p:nvGraphicFramePr>
        <p:xfrm>
          <a:off x="977464" y="2885091"/>
          <a:ext cx="9727321" cy="2822026"/>
        </p:xfrm>
        <a:graphic>
          <a:graphicData uri="http://schemas.openxmlformats.org/drawingml/2006/table">
            <a:tbl>
              <a:tblPr/>
              <a:tblGrid>
                <a:gridCol w="1976046"/>
                <a:gridCol w="1446748"/>
                <a:gridCol w="1423224"/>
                <a:gridCol w="1199742"/>
                <a:gridCol w="1223266"/>
                <a:gridCol w="1246791"/>
                <a:gridCol w="1211504"/>
              </a:tblGrid>
              <a:tr h="62711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 przełomie kilku ostatnich lat koszty odbioru i zagospodarowania 1 tony odpadów znacząco wzrosły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32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zł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29862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92574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Koszt odbioru i zagospodarowania odpadów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1 848 990,67 zł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2 401 389,02 zł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3 063 479,01 zł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3 222 542,23 zł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3 108 100,21 zł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3 262 167,89 zł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59725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Ilość zagospodarowanych odpadów w tonach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2983,38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2868,11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2764,59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2838,43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5068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993DD035-83B9-7254-7F5B-B735E072130F}"/>
              </a:ext>
            </a:extLst>
          </p:cNvPr>
          <p:cNvSpPr txBox="1"/>
          <p:nvPr/>
        </p:nvSpPr>
        <p:spPr>
          <a:xfrm>
            <a:off x="471053" y="771574"/>
            <a:ext cx="11009746" cy="5603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/>
              <a:t>Ponadto w 2018 r. została wprowadzona opłata za korzystanie ze środowiska, tzw. „opłata marszałkowska”, która: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początkowo wynosiła </a:t>
            </a:r>
            <a:r>
              <a:rPr lang="pl-PL" b="1" dirty="0">
                <a:solidFill>
                  <a:srgbClr val="FF0000"/>
                </a:solidFill>
              </a:rPr>
              <a:t>74,26</a:t>
            </a:r>
            <a:r>
              <a:rPr lang="pl-PL" dirty="0"/>
              <a:t> zł i w tym samym roku została podniesiona do 140 zł,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w 2019 r. została podniesiona do kwoty 170 zł,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w 2020 r. wzrosła aż do 270 zł,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w 2021 r. wynosiła 276,21 zł,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w 2022 r. wynosiła 285,60 zł,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w 2023 r. wynosiła 300,17 zł,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w 2024 r. wynosi </a:t>
            </a:r>
            <a:r>
              <a:rPr lang="pl-PL" b="1" dirty="0">
                <a:solidFill>
                  <a:srgbClr val="FF0000"/>
                </a:solidFill>
              </a:rPr>
              <a:t>343,39</a:t>
            </a:r>
            <a:r>
              <a:rPr lang="pl-PL" dirty="0"/>
              <a:t> zł.</a:t>
            </a:r>
          </a:p>
          <a:p>
            <a:pPr algn="just">
              <a:lnSpc>
                <a:spcPct val="150000"/>
              </a:lnSpc>
            </a:pPr>
            <a:endParaRPr lang="pl-PL" dirty="0"/>
          </a:p>
          <a:p>
            <a:pPr algn="ctr">
              <a:lnSpc>
                <a:spcPct val="150000"/>
              </a:lnSpc>
            </a:pPr>
            <a:r>
              <a:rPr lang="pl-PL" b="1" dirty="0"/>
              <a:t>Opłata marszałkowska za składowanie odpadów naliczana jest </a:t>
            </a:r>
            <a:r>
              <a:rPr lang="pl-PL" b="1" u="sng" dirty="0"/>
              <a:t>za każdą tonę odpadów umieszczonych na składowisku</a:t>
            </a:r>
            <a:r>
              <a:rPr lang="pl-PL" b="1" dirty="0"/>
              <a:t> – gmina nie ma zatem żadnego wpływu na jej wysokość.</a:t>
            </a:r>
          </a:p>
          <a:p>
            <a:pPr algn="ctr">
              <a:lnSpc>
                <a:spcPct val="150000"/>
              </a:lnSpc>
            </a:pPr>
            <a:endParaRPr lang="pl-PL" b="1" dirty="0"/>
          </a:p>
          <a:p>
            <a:pPr algn="ctr">
              <a:lnSpc>
                <a:spcPct val="150000"/>
              </a:lnSpc>
            </a:pPr>
            <a:endParaRPr lang="pl-PL" sz="1200" dirty="0"/>
          </a:p>
          <a:p>
            <a:pPr algn="ctr">
              <a:lnSpc>
                <a:spcPct val="150000"/>
              </a:lnSpc>
            </a:pPr>
            <a:r>
              <a:rPr lang="pl-PL" sz="1200" dirty="0"/>
              <a:t>Rozporządzenie Rady Ministrów z dnia 22 grudnia 2017 r. w sprawie jednostkowych stawek opłat za korzystanie ze środowiska (Dz.U. z 2017 r. poz. 2490)</a:t>
            </a:r>
          </a:p>
        </p:txBody>
      </p:sp>
    </p:spTree>
    <p:extLst>
      <p:ext uri="{BB962C8B-B14F-4D97-AF65-F5344CB8AC3E}">
        <p14:creationId xmlns:p14="http://schemas.microsoft.com/office/powerpoint/2010/main" val="3847558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xmlns="" id="{4E2E7762-D08B-14FF-2697-C6D97AE603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6449134"/>
              </p:ext>
            </p:extLst>
          </p:nvPr>
        </p:nvGraphicFramePr>
        <p:xfrm>
          <a:off x="1616634" y="362955"/>
          <a:ext cx="8958732" cy="5151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2FF50C2E-506A-93AC-15BA-6CF199C528ED}"/>
              </a:ext>
            </a:extLst>
          </p:cNvPr>
          <p:cNvSpPr txBox="1"/>
          <p:nvPr/>
        </p:nvSpPr>
        <p:spPr>
          <a:xfrm>
            <a:off x="803832" y="5779619"/>
            <a:ext cx="103814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lang="pl-PL" sz="1400" b="1" kern="0" dirty="0">
                <a:solidFill>
                  <a:prstClr val="black">
                    <a:lumMod val="85000"/>
                    <a:lumOff val="15000"/>
                  </a:prst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Wzrost opłaty za korzystanie ze środowiska za tonę, w związku z umieszczeniem</a:t>
            </a:r>
            <a:br>
              <a:rPr lang="pl-PL" sz="1400" b="1" kern="0" dirty="0">
                <a:solidFill>
                  <a:prstClr val="black">
                    <a:lumMod val="85000"/>
                    <a:lumOff val="15000"/>
                  </a:prst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pl-PL" sz="1400" b="1" kern="0" dirty="0">
                <a:solidFill>
                  <a:prstClr val="black">
                    <a:lumMod val="85000"/>
                    <a:lumOff val="15000"/>
                  </a:prst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 na składowisku odpadów o kodzie 19 05 99 w latach 2020 - 2024 wyniósł 27,2 % </a:t>
            </a:r>
            <a:endParaRPr kumimoji="0" lang="pl-PL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83219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7326</TotalTime>
  <Words>2294</Words>
  <Application>Microsoft Office PowerPoint</Application>
  <PresentationFormat>Panoramiczny</PresentationFormat>
  <Paragraphs>356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6" baseType="lpstr">
      <vt:lpstr>Aptos</vt:lpstr>
      <vt:lpstr>Arial</vt:lpstr>
      <vt:lpstr>Calibri</vt:lpstr>
      <vt:lpstr>Calibri Light</vt:lpstr>
      <vt:lpstr>Times New Roman</vt:lpstr>
      <vt:lpstr>Verdana</vt:lpstr>
      <vt:lpstr>Wingdings 3</vt:lpstr>
      <vt:lpstr>Motyw pakietu Office</vt:lpstr>
      <vt:lpstr>   Uwarunkowania wysokości stawki opłaty za odbiór odpadów komunalnych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Uwarunkowania wysokości stawki opłaty za odbiór odpadów komunalnych </dc:title>
  <dc:creator>Robert Rzepnicki</dc:creator>
  <cp:lastModifiedBy>AnnaNiedźwiedź</cp:lastModifiedBy>
  <cp:revision>52</cp:revision>
  <cp:lastPrinted>2025-03-17T07:52:01Z</cp:lastPrinted>
  <dcterms:created xsi:type="dcterms:W3CDTF">2024-07-17T08:17:11Z</dcterms:created>
  <dcterms:modified xsi:type="dcterms:W3CDTF">2025-03-26T15:26:06Z</dcterms:modified>
</cp:coreProperties>
</file>